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9" r:id="rId3"/>
    <p:sldId id="271" r:id="rId4"/>
    <p:sldId id="278" r:id="rId5"/>
    <p:sldId id="277" r:id="rId6"/>
    <p:sldId id="279" r:id="rId7"/>
    <p:sldId id="280" r:id="rId8"/>
    <p:sldId id="281" r:id="rId9"/>
    <p:sldId id="282" r:id="rId10"/>
    <p:sldId id="283" r:id="rId11"/>
    <p:sldId id="284" r:id="rId12"/>
    <p:sldId id="28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4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85B"/>
    <a:srgbClr val="E6AF00"/>
    <a:srgbClr val="2457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3" autoAdjust="0"/>
    <p:restoredTop sz="94699" autoAdjust="0"/>
  </p:normalViewPr>
  <p:slideViewPr>
    <p:cSldViewPr snapToGrid="0">
      <p:cViewPr varScale="1">
        <p:scale>
          <a:sx n="124" d="100"/>
          <a:sy n="124" d="100"/>
        </p:scale>
        <p:origin x="426" y="108"/>
      </p:cViewPr>
      <p:guideLst>
        <p:guide orient="horz" pos="224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4" d="100"/>
          <a:sy n="94" d="100"/>
        </p:scale>
        <p:origin x="-251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61155A-8B9B-4938-9C39-7F2968C15032}" type="datetimeFigureOut">
              <a:rPr lang="en-US" smtClean="0"/>
              <a:pPr/>
              <a:t>2/22/2019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794473-8AB4-4979-9F22-184369514166}" type="slidenum">
              <a:rPr lang="en-US" smtClean="0"/>
              <a:pPr/>
              <a:t>‹#›</a:t>
            </a:fld>
            <a:endParaRPr lang="en-US" dirty="0"/>
          </a:p>
        </p:txBody>
      </p:sp>
    </p:spTree>
    <p:extLst>
      <p:ext uri="{BB962C8B-B14F-4D97-AF65-F5344CB8AC3E}">
        <p14:creationId xmlns:p14="http://schemas.microsoft.com/office/powerpoint/2010/main" val="2249930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794473-8AB4-4979-9F22-184369514166}" type="slidenum">
              <a:rPr lang="en-US" smtClean="0"/>
              <a:pPr/>
              <a:t>1</a:t>
            </a:fld>
            <a:endParaRPr lang="en-US" dirty="0"/>
          </a:p>
        </p:txBody>
      </p:sp>
    </p:spTree>
    <p:extLst>
      <p:ext uri="{BB962C8B-B14F-4D97-AF65-F5344CB8AC3E}">
        <p14:creationId xmlns:p14="http://schemas.microsoft.com/office/powerpoint/2010/main" val="2334861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EDD2DB6-BA2F-4892-958C-D0E1814490BA}" type="slidenum">
              <a:rPr lang="en-US" smtClean="0"/>
              <a:pPr>
                <a:defRPr/>
              </a:pPr>
              <a:t>10</a:t>
            </a:fld>
            <a:endParaRPr lang="en-US" dirty="0"/>
          </a:p>
        </p:txBody>
      </p:sp>
    </p:spTree>
    <p:extLst>
      <p:ext uri="{BB962C8B-B14F-4D97-AF65-F5344CB8AC3E}">
        <p14:creationId xmlns:p14="http://schemas.microsoft.com/office/powerpoint/2010/main" val="3460903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EDD2DB6-BA2F-4892-958C-D0E1814490BA}" type="slidenum">
              <a:rPr lang="en-US" smtClean="0"/>
              <a:pPr>
                <a:defRPr/>
              </a:pPr>
              <a:t>11</a:t>
            </a:fld>
            <a:endParaRPr lang="en-US" dirty="0"/>
          </a:p>
        </p:txBody>
      </p:sp>
    </p:spTree>
    <p:extLst>
      <p:ext uri="{BB962C8B-B14F-4D97-AF65-F5344CB8AC3E}">
        <p14:creationId xmlns:p14="http://schemas.microsoft.com/office/powerpoint/2010/main" val="1612375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7FF5ED3-3560-47B0-9A53-ADFAA2770203}" type="slidenum">
              <a:rPr lang="en-US" smtClean="0"/>
              <a:pPr>
                <a:defRPr/>
              </a:pPr>
              <a:t>12</a:t>
            </a:fld>
            <a:endParaRPr lang="en-US" dirty="0"/>
          </a:p>
        </p:txBody>
      </p:sp>
    </p:spTree>
    <p:extLst>
      <p:ext uri="{BB962C8B-B14F-4D97-AF65-F5344CB8AC3E}">
        <p14:creationId xmlns:p14="http://schemas.microsoft.com/office/powerpoint/2010/main" val="71802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2ADCD31-4659-4B56-8612-7440AD03FA3A}" type="slidenum">
              <a:rPr lang="en-US" smtClean="0">
                <a:solidFill>
                  <a:srgbClr val="000000"/>
                </a:solidFill>
              </a:rPr>
              <a:pPr>
                <a:defRPr/>
              </a:pPr>
              <a:t>2</a:t>
            </a:fld>
            <a:endParaRPr lang="en-US" dirty="0">
              <a:solidFill>
                <a:srgbClr val="000000"/>
              </a:solidFill>
            </a:endParaRPr>
          </a:p>
        </p:txBody>
      </p:sp>
    </p:spTree>
    <p:extLst>
      <p:ext uri="{BB962C8B-B14F-4D97-AF65-F5344CB8AC3E}">
        <p14:creationId xmlns:p14="http://schemas.microsoft.com/office/powerpoint/2010/main" val="3832266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endParaRPr lang="en-US" dirty="0" smtClean="0">
              <a:latin typeface="Arial" charset="0"/>
            </a:endParaRPr>
          </a:p>
        </p:txBody>
      </p:sp>
      <p:sp>
        <p:nvSpPr>
          <p:cNvPr id="72708" name="Slide Number Placeholder 3"/>
          <p:cNvSpPr>
            <a:spLocks noGrp="1"/>
          </p:cNvSpPr>
          <p:nvPr>
            <p:ph type="sldNum" sz="quarter" idx="5"/>
          </p:nvPr>
        </p:nvSpPr>
        <p:spPr/>
        <p:txBody>
          <a:bodyPr/>
          <a:lstStyle/>
          <a:p>
            <a:pPr>
              <a:defRPr/>
            </a:pPr>
            <a:fld id="{816985A5-EDD9-49E9-B088-D5593BCABA4B}" type="slidenum">
              <a:rPr lang="en-US" smtClean="0"/>
              <a:pPr>
                <a:defRPr/>
              </a:pPr>
              <a:t>3</a:t>
            </a:fld>
            <a:endParaRPr lang="en-US" dirty="0" smtClean="0"/>
          </a:p>
        </p:txBody>
      </p:sp>
    </p:spTree>
    <p:extLst>
      <p:ext uri="{BB962C8B-B14F-4D97-AF65-F5344CB8AC3E}">
        <p14:creationId xmlns:p14="http://schemas.microsoft.com/office/powerpoint/2010/main" val="4096772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endParaRPr lang="en-US" dirty="0" smtClean="0">
              <a:latin typeface="Arial" charset="0"/>
            </a:endParaRPr>
          </a:p>
        </p:txBody>
      </p:sp>
      <p:sp>
        <p:nvSpPr>
          <p:cNvPr id="72708" name="Slide Number Placeholder 3"/>
          <p:cNvSpPr>
            <a:spLocks noGrp="1"/>
          </p:cNvSpPr>
          <p:nvPr>
            <p:ph type="sldNum" sz="quarter" idx="5"/>
          </p:nvPr>
        </p:nvSpPr>
        <p:spPr/>
        <p:txBody>
          <a:bodyPr/>
          <a:lstStyle/>
          <a:p>
            <a:pPr>
              <a:defRPr/>
            </a:pPr>
            <a:fld id="{816985A5-EDD9-49E9-B088-D5593BCABA4B}" type="slidenum">
              <a:rPr lang="en-US" smtClean="0"/>
              <a:pPr>
                <a:defRPr/>
              </a:pPr>
              <a:t>4</a:t>
            </a:fld>
            <a:endParaRPr lang="en-US" dirty="0" smtClean="0"/>
          </a:p>
        </p:txBody>
      </p:sp>
    </p:spTree>
    <p:extLst>
      <p:ext uri="{BB962C8B-B14F-4D97-AF65-F5344CB8AC3E}">
        <p14:creationId xmlns:p14="http://schemas.microsoft.com/office/powerpoint/2010/main" val="1843193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039320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EDD2DB6-BA2F-4892-958C-D0E1814490BA}"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3510091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EDD2DB6-BA2F-4892-958C-D0E1814490BA}"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3097310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EDD2DB6-BA2F-4892-958C-D0E1814490BA}" type="slidenum">
              <a:rPr lang="en-US" smtClean="0"/>
              <a:pPr>
                <a:defRPr/>
              </a:pPr>
              <a:t>8</a:t>
            </a:fld>
            <a:endParaRPr lang="en-US" dirty="0"/>
          </a:p>
        </p:txBody>
      </p:sp>
    </p:spTree>
    <p:extLst>
      <p:ext uri="{BB962C8B-B14F-4D97-AF65-F5344CB8AC3E}">
        <p14:creationId xmlns:p14="http://schemas.microsoft.com/office/powerpoint/2010/main" val="238032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EDD2DB6-BA2F-4892-958C-D0E1814490BA}" type="slidenum">
              <a:rPr lang="en-US" smtClean="0"/>
              <a:pPr>
                <a:defRPr/>
              </a:pPr>
              <a:t>9</a:t>
            </a:fld>
            <a:endParaRPr lang="en-US" dirty="0"/>
          </a:p>
        </p:txBody>
      </p:sp>
    </p:spTree>
    <p:extLst>
      <p:ext uri="{BB962C8B-B14F-4D97-AF65-F5344CB8AC3E}">
        <p14:creationId xmlns:p14="http://schemas.microsoft.com/office/powerpoint/2010/main" val="30615244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ppt_bkgd_lowres"/>
          <p:cNvPicPr>
            <a:picLocks noChangeAspect="1" noChangeArrowheads="1"/>
          </p:cNvPicPr>
          <p:nvPr userDrawn="1"/>
        </p:nvPicPr>
        <p:blipFill>
          <a:blip r:embed="rId2" cstate="print"/>
          <a:srcRect/>
          <a:stretch>
            <a:fillRect/>
          </a:stretch>
        </p:blipFill>
        <p:spPr bwMode="auto">
          <a:xfrm>
            <a:off x="0" y="0"/>
            <a:ext cx="9145588" cy="6859588"/>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3EFC30-38AB-4654-BCDB-5EC356B6D6CC}" type="datetimeFigureOut">
              <a:rPr lang="en-US" smtClean="0"/>
              <a:pPr/>
              <a:t>2/22/2019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62520C-6070-49E2-B459-CDB0BDCBA57E}" type="slidenum">
              <a:rPr lang="en-US" smtClean="0"/>
              <a:pPr/>
              <a:t>‹#›</a:t>
            </a:fld>
            <a:endParaRPr lang="en-US" dirty="0"/>
          </a:p>
        </p:txBody>
      </p:sp>
      <p:sp>
        <p:nvSpPr>
          <p:cNvPr id="7" name="Title 1"/>
          <p:cNvSpPr>
            <a:spLocks noGrp="1"/>
          </p:cNvSpPr>
          <p:nvPr>
            <p:ph type="title"/>
          </p:nvPr>
        </p:nvSpPr>
        <p:spPr>
          <a:xfrm>
            <a:off x="457200" y="274638"/>
            <a:ext cx="8229600" cy="487362"/>
          </a:xfrm>
        </p:spPr>
        <p:txBody>
          <a:bodyPr>
            <a:normAutofit/>
          </a:bodyPr>
          <a:lstStyle>
            <a:lvl1pPr algn="l">
              <a:defRPr lang="en-US" sz="2900" b="1" kern="1200" baseline="0" dirty="0" smtClean="0">
                <a:solidFill>
                  <a:schemeClr val="tx2"/>
                </a:solidFill>
                <a:latin typeface="Corbel" pitchFamily="34" charset="0"/>
                <a:ea typeface="+mj-ea"/>
                <a:cs typeface="+mj-cs"/>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lvl1pPr algn="l">
              <a:defRPr lang="en-US" sz="2900" b="1" kern="1200" baseline="0" dirty="0" smtClean="0">
                <a:solidFill>
                  <a:schemeClr val="tx2"/>
                </a:solidFill>
                <a:latin typeface="Corbel" pitchFamily="34" charset="0"/>
                <a:ea typeface="+mj-ea"/>
                <a:cs typeface="+mj-cs"/>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3EFC30-38AB-4654-BCDB-5EC356B6D6CC}" type="datetimeFigureOut">
              <a:rPr lang="en-US" smtClean="0"/>
              <a:pPr/>
              <a:t>2/22/2019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62520C-6070-49E2-B459-CDB0BDCBA57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93EFC30-38AB-4654-BCDB-5EC356B6D6CC}" type="datetimeFigureOut">
              <a:rPr lang="en-US" smtClean="0"/>
              <a:pPr/>
              <a:t>2/22/2019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62520C-6070-49E2-B459-CDB0BDCBA57E}" type="slidenum">
              <a:rPr lang="en-US" smtClean="0"/>
              <a:pPr/>
              <a:t>‹#›</a:t>
            </a:fld>
            <a:endParaRPr lang="en-US" dirty="0"/>
          </a:p>
        </p:txBody>
      </p:sp>
      <p:sp>
        <p:nvSpPr>
          <p:cNvPr id="6" name="Title 1"/>
          <p:cNvSpPr>
            <a:spLocks noGrp="1"/>
          </p:cNvSpPr>
          <p:nvPr>
            <p:ph type="title"/>
          </p:nvPr>
        </p:nvSpPr>
        <p:spPr>
          <a:xfrm>
            <a:off x="457200" y="274638"/>
            <a:ext cx="8229600" cy="487362"/>
          </a:xfrm>
        </p:spPr>
        <p:txBody>
          <a:bodyPr>
            <a:normAutofit/>
          </a:bodyPr>
          <a:lstStyle>
            <a:lvl1pPr algn="l">
              <a:defRPr lang="en-US" sz="2900" b="1" kern="1200" baseline="0" dirty="0" smtClean="0">
                <a:solidFill>
                  <a:schemeClr val="tx2"/>
                </a:solidFill>
                <a:latin typeface="Corbel" pitchFamily="34" charset="0"/>
                <a:ea typeface="+mj-ea"/>
                <a:cs typeface="+mj-cs"/>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
        <p:nvSpPr>
          <p:cNvPr id="6" name="Date Placeholder 5"/>
          <p:cNvSpPr>
            <a:spLocks noGrp="1"/>
          </p:cNvSpPr>
          <p:nvPr>
            <p:ph type="dt" sz="half" idx="10"/>
          </p:nvPr>
        </p:nvSpPr>
        <p:spPr/>
        <p:txBody>
          <a:bodyPr/>
          <a:lstStyle/>
          <a:p>
            <a:fld id="{893EFC30-38AB-4654-BCDB-5EC356B6D6CC}" type="datetimeFigureOut">
              <a:rPr lang="en-US" smtClean="0"/>
              <a:pPr/>
              <a:t>2/22/2019</a:t>
            </a:fld>
            <a:endParaRPr lang="en-US" dirty="0"/>
          </a:p>
        </p:txBody>
      </p:sp>
      <p:sp>
        <p:nvSpPr>
          <p:cNvPr id="7" name="Slide Number Placeholder 6"/>
          <p:cNvSpPr>
            <a:spLocks noGrp="1"/>
          </p:cNvSpPr>
          <p:nvPr>
            <p:ph type="sldNum" sz="quarter" idx="11"/>
          </p:nvPr>
        </p:nvSpPr>
        <p:spPr/>
        <p:txBody>
          <a:bodyPr/>
          <a:lstStyle/>
          <a:p>
            <a:fld id="{0D62520C-6070-49E2-B459-CDB0BDCBA57E}" type="slidenum">
              <a:rPr lang="en-US" smtClean="0"/>
              <a:pPr/>
              <a:t>‹#›</a:t>
            </a:fld>
            <a:endParaRPr lang="en-US" dirty="0"/>
          </a:p>
        </p:txBody>
      </p:sp>
      <p:sp>
        <p:nvSpPr>
          <p:cNvPr id="8" name="Footer Placeholder 7"/>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3EFC30-38AB-4654-BCDB-5EC356B6D6CC}" type="datetimeFigureOut">
              <a:rPr lang="en-US" smtClean="0"/>
              <a:pPr/>
              <a:t>2/22/2019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62520C-6070-49E2-B459-CDB0BDCBA57E}" type="slidenum">
              <a:rPr lang="en-US" smtClean="0"/>
              <a:pPr/>
              <a:t>‹#›</a:t>
            </a:fld>
            <a:endParaRPr lang="en-US" dirty="0"/>
          </a:p>
        </p:txBody>
      </p:sp>
      <p:pic>
        <p:nvPicPr>
          <p:cNvPr id="7" name="Picture 6" descr="interior_slide_background.jpg"/>
          <p:cNvPicPr>
            <a:picLocks noChangeAspect="1"/>
          </p:cNvPicPr>
          <p:nvPr/>
        </p:nvPicPr>
        <p:blipFill>
          <a:blip r:embed="rId7" cstate="print"/>
          <a:stretch>
            <a:fillRect/>
          </a:stretch>
        </p:blipFill>
        <p:spPr>
          <a:xfrm>
            <a:off x="0" y="0"/>
            <a:ext cx="9144000" cy="6858000"/>
          </a:xfrm>
          <a:prstGeom prst="rect">
            <a:avLst/>
          </a:prstGeom>
        </p:spPr>
      </p:pic>
      <p:pic>
        <p:nvPicPr>
          <p:cNvPr id="8" name="Picture 7" descr="Metabolon_logo.jpg"/>
          <p:cNvPicPr>
            <a:picLocks noChangeAspect="1"/>
          </p:cNvPicPr>
          <p:nvPr/>
        </p:nvPicPr>
        <p:blipFill>
          <a:blip r:embed="rId8" cstate="print">
            <a:clrChange>
              <a:clrFrom>
                <a:srgbClr val="FFFFFF"/>
              </a:clrFrom>
              <a:clrTo>
                <a:srgbClr val="FFFFFF">
                  <a:alpha val="0"/>
                </a:srgbClr>
              </a:clrTo>
            </a:clrChange>
          </a:blip>
          <a:stretch>
            <a:fillRect/>
          </a:stretch>
        </p:blipFill>
        <p:spPr>
          <a:xfrm>
            <a:off x="6400800" y="6248400"/>
            <a:ext cx="2428892" cy="44263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3.emf"/><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 Id="rId9" Type="http://schemas.openxmlformats.org/officeDocument/2006/relationships/image" Target="../media/image30.emf"/></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 Id="rId9"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343400"/>
            <a:ext cx="4572000" cy="1631216"/>
          </a:xfrm>
          <a:prstGeom prst="rect">
            <a:avLst/>
          </a:prstGeom>
        </p:spPr>
        <p:txBody>
          <a:bodyPr>
            <a:spAutoFit/>
          </a:bodyPr>
          <a:lstStyle/>
          <a:p>
            <a:pPr eaLnBrk="0" hangingPunct="0">
              <a:defRPr/>
            </a:pPr>
            <a:r>
              <a:rPr lang="en-US" sz="2500" b="1" dirty="0" smtClean="0">
                <a:solidFill>
                  <a:srgbClr val="FFC000"/>
                </a:solidFill>
                <a:effectLst>
                  <a:outerShdw dist="38100" sx="1000" sy="1000" algn="tl">
                    <a:srgbClr val="C0C0C0"/>
                  </a:outerShdw>
                </a:effectLst>
                <a:latin typeface="Calibri" pitchFamily="34" charset="0"/>
              </a:rPr>
              <a:t>Harvard School of Public Health</a:t>
            </a:r>
            <a:br>
              <a:rPr lang="en-US" sz="2500" b="1" dirty="0" smtClean="0">
                <a:solidFill>
                  <a:srgbClr val="FFC000"/>
                </a:solidFill>
                <a:effectLst>
                  <a:outerShdw dist="38100" sx="1000" sy="1000" algn="tl">
                    <a:srgbClr val="C0C0C0"/>
                  </a:outerShdw>
                </a:effectLst>
                <a:latin typeface="Calibri" pitchFamily="34" charset="0"/>
              </a:rPr>
            </a:br>
            <a:r>
              <a:rPr lang="en-US" sz="2500" b="1" dirty="0" smtClean="0">
                <a:solidFill>
                  <a:srgbClr val="FFC000"/>
                </a:solidFill>
                <a:effectLst>
                  <a:outerShdw dist="38100" sx="1000" sy="1000" algn="tl">
                    <a:srgbClr val="C0C0C0"/>
                  </a:outerShdw>
                </a:effectLst>
                <a:latin typeface="Calibri" pitchFamily="34" charset="0"/>
              </a:rPr>
              <a:t>Helen Youngji Cho</a:t>
            </a:r>
          </a:p>
          <a:p>
            <a:pPr eaLnBrk="0" hangingPunct="0">
              <a:defRPr/>
            </a:pPr>
            <a:r>
              <a:rPr lang="en-US" sz="2500" b="1" dirty="0" smtClean="0">
                <a:solidFill>
                  <a:srgbClr val="FFC000"/>
                </a:solidFill>
                <a:effectLst>
                  <a:outerShdw dist="38100" sx="1000" sy="1000" algn="tl">
                    <a:srgbClr val="C0C0C0"/>
                  </a:outerShdw>
                </a:effectLst>
                <a:latin typeface="Calibri" pitchFamily="34" charset="0"/>
              </a:rPr>
              <a:t>HARV-04-14VW</a:t>
            </a:r>
            <a:br>
              <a:rPr lang="en-US" sz="2500" b="1" dirty="0" smtClean="0">
                <a:solidFill>
                  <a:srgbClr val="FFC000"/>
                </a:solidFill>
                <a:effectLst>
                  <a:outerShdw dist="38100" sx="1000" sy="1000" algn="tl">
                    <a:srgbClr val="C0C0C0"/>
                  </a:outerShdw>
                </a:effectLst>
                <a:latin typeface="Calibri" pitchFamily="34" charset="0"/>
              </a:rPr>
            </a:br>
            <a:r>
              <a:rPr lang="en-US" sz="2500" b="1" dirty="0" smtClean="0">
                <a:solidFill>
                  <a:srgbClr val="FFC000"/>
                </a:solidFill>
                <a:effectLst>
                  <a:outerShdw dist="38100" sx="1000" sy="1000" algn="tl">
                    <a:srgbClr val="C0C0C0"/>
                  </a:outerShdw>
                </a:effectLst>
                <a:latin typeface="Calibri" pitchFamily="34" charset="0"/>
              </a:rPr>
              <a:t>March 24, 2015</a:t>
            </a:r>
            <a:endParaRPr lang="en-US" sz="2500" b="1" dirty="0">
              <a:solidFill>
                <a:srgbClr val="FFC000"/>
              </a:solidFill>
              <a:effectLst>
                <a:outerShdw dist="38100" sx="1000" sy="1000" algn="tl">
                  <a:srgbClr val="C0C0C0"/>
                </a:outerShdw>
              </a:effectLst>
              <a:latin typeface="Calibri" pitchFamily="34" charset="0"/>
            </a:endParaRPr>
          </a:p>
        </p:txBody>
      </p:sp>
      <p:sp>
        <p:nvSpPr>
          <p:cNvPr id="3" name="Rectangle 2"/>
          <p:cNvSpPr txBox="1">
            <a:spLocks noChangeArrowheads="1"/>
          </p:cNvSpPr>
          <p:nvPr/>
        </p:nvSpPr>
        <p:spPr>
          <a:xfrm>
            <a:off x="304800" y="2057400"/>
            <a:ext cx="8248476" cy="1470025"/>
          </a:xfrm>
          <a:prstGeom prst="rect">
            <a:avLst/>
          </a:prstGeom>
          <a:effectLst>
            <a:outerShdw dist="35921" sx="1000" sy="1000" algn="ctr" rotWithShape="0">
              <a:schemeClr val="bg2"/>
            </a:outerShdw>
          </a:effectLst>
        </p:spPr>
        <p:txBody>
          <a:bodyPr/>
          <a:lstStyle/>
          <a:p>
            <a:pPr lvl="0">
              <a:lnSpc>
                <a:spcPct val="110000"/>
              </a:lnSpc>
              <a:spcBef>
                <a:spcPct val="0"/>
              </a:spcBef>
              <a:defRPr/>
            </a:pPr>
            <a:r>
              <a:rPr lang="en-US" sz="3300" b="1" dirty="0" smtClean="0">
                <a:solidFill>
                  <a:srgbClr val="FFC000"/>
                </a:solidFill>
                <a:latin typeface="Calibri" pitchFamily="34" charset="0"/>
                <a:ea typeface="+mj-ea"/>
                <a:cs typeface="+mj-cs"/>
              </a:rPr>
              <a:t>Microbial depletion and ozone exposure; </a:t>
            </a:r>
          </a:p>
          <a:p>
            <a:pPr lvl="0">
              <a:lnSpc>
                <a:spcPct val="110000"/>
              </a:lnSpc>
              <a:spcBef>
                <a:spcPct val="0"/>
              </a:spcBef>
              <a:defRPr/>
            </a:pPr>
            <a:r>
              <a:rPr lang="en-US" sz="3300" b="1" dirty="0" smtClean="0">
                <a:solidFill>
                  <a:srgbClr val="FFC000"/>
                </a:solidFill>
                <a:latin typeface="Calibri" pitchFamily="34" charset="0"/>
                <a:ea typeface="+mj-ea"/>
                <a:cs typeface="+mj-cs"/>
              </a:rPr>
              <a:t>murine lung tissue and serum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0"/>
          <p:cNvSpPr>
            <a:spLocks noGrp="1"/>
          </p:cNvSpPr>
          <p:nvPr>
            <p:ph type="title"/>
          </p:nvPr>
        </p:nvSpPr>
        <p:spPr>
          <a:xfrm>
            <a:off x="461139" y="219935"/>
            <a:ext cx="8229600" cy="487362"/>
          </a:xfrm>
        </p:spPr>
        <p:txBody>
          <a:bodyPr>
            <a:noAutofit/>
          </a:bodyPr>
          <a:lstStyle/>
          <a:p>
            <a:pPr algn="ctr"/>
            <a:r>
              <a:rPr lang="en-US" sz="3000" b="1" dirty="0" smtClean="0">
                <a:solidFill>
                  <a:schemeClr val="tx2"/>
                </a:solidFill>
                <a:latin typeface="Calibri" pitchFamily="34" charset="0"/>
              </a:rPr>
              <a:t>Differential Ozone-Induced Alterations in the Serum Free Fatty Acid Profile</a:t>
            </a:r>
            <a:endParaRPr lang="en-US" sz="3000" b="1" dirty="0">
              <a:solidFill>
                <a:schemeClr val="tx2"/>
              </a:solidFill>
              <a:latin typeface="Calibri" pitchFamily="34" charset="0"/>
            </a:endParaRPr>
          </a:p>
        </p:txBody>
      </p:sp>
      <p:sp>
        <p:nvSpPr>
          <p:cNvPr id="10" name="TextBox 9"/>
          <p:cNvSpPr txBox="1"/>
          <p:nvPr/>
        </p:nvSpPr>
        <p:spPr>
          <a:xfrm>
            <a:off x="230616" y="3053391"/>
            <a:ext cx="4345323" cy="2308324"/>
          </a:xfrm>
          <a:prstGeom prst="rect">
            <a:avLst/>
          </a:prstGeom>
          <a:noFill/>
        </p:spPr>
        <p:txBody>
          <a:bodyPr wrap="square">
            <a:spAutoFit/>
          </a:bodyPr>
          <a:lstStyle/>
          <a:p>
            <a:pPr>
              <a:buFont typeface="Arial" pitchFamily="34" charset="0"/>
              <a:buChar char="•"/>
              <a:defRPr/>
            </a:pPr>
            <a:r>
              <a:rPr lang="en-US" sz="1200" dirty="0" smtClean="0">
                <a:solidFill>
                  <a:prstClr val="black">
                    <a:lumMod val="50000"/>
                    <a:lumOff val="50000"/>
                  </a:prst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One of the most striking differential changes observed when comparing study groups involved pronounced reductions in numerous medium-chain and long-chain saturated, monounsaturated, and polyunsaturated free fatty acids, as well as dicarboxylic and hydroxylated fatty acids, in serum from mice treated with Abx and exposed to ozone.  </a:t>
            </a:r>
          </a:p>
          <a:p>
            <a:pPr>
              <a:buFont typeface="Arial" pitchFamily="34" charset="0"/>
              <a:buChar char="•"/>
              <a:defRPr/>
            </a:pPr>
            <a:r>
              <a:rPr lang="en-US" sz="1200" dirty="0">
                <a:solidFill>
                  <a:schemeClr val="tx1">
                    <a:lumMod val="50000"/>
                    <a:lumOff val="50000"/>
                  </a:scheme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A reduction in the biochemical marker of lipolysis, glycerol, may suggest that the interaction between Abx treatment and ozone exposure may result in decreased release of free fatty acids from storage depots such as adipose tissue, giving rise to the consistent reductions in circulating free fatty acids observed in mice subjected to these treatment conditions.</a:t>
            </a:r>
          </a:p>
        </p:txBody>
      </p:sp>
      <p:pic>
        <p:nvPicPr>
          <p:cNvPr id="2" name="Picture 1"/>
          <p:cNvPicPr>
            <a:picLocks noChangeAspect="1"/>
          </p:cNvPicPr>
          <p:nvPr/>
        </p:nvPicPr>
        <p:blipFill>
          <a:blip r:embed="rId3"/>
          <a:stretch>
            <a:fillRect/>
          </a:stretch>
        </p:blipFill>
        <p:spPr>
          <a:xfrm>
            <a:off x="353571" y="920964"/>
            <a:ext cx="3872736" cy="2148939"/>
          </a:xfrm>
          <a:prstGeom prst="rect">
            <a:avLst/>
          </a:prstGeom>
        </p:spPr>
      </p:pic>
      <p:sp>
        <p:nvSpPr>
          <p:cNvPr id="4" name="Rectangle 3"/>
          <p:cNvSpPr/>
          <p:nvPr/>
        </p:nvSpPr>
        <p:spPr>
          <a:xfrm>
            <a:off x="6400800" y="6213231"/>
            <a:ext cx="2461846" cy="500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fced727cd8cb6af3.emf"/>
          <p:cNvPicPr>
            <a:picLocks/>
          </p:cNvPicPr>
          <p:nvPr/>
        </p:nvPicPr>
        <p:blipFill>
          <a:blip r:embed="rId4" cstate="print"/>
          <a:stretch>
            <a:fillRect/>
          </a:stretch>
        </p:blipFill>
        <p:spPr>
          <a:xfrm>
            <a:off x="461139" y="5266785"/>
            <a:ext cx="1828800" cy="1645920"/>
          </a:xfrm>
          <a:prstGeom prst="rect">
            <a:avLst/>
          </a:prstGeom>
        </p:spPr>
      </p:pic>
      <p:pic>
        <p:nvPicPr>
          <p:cNvPr id="9" name="Picture 8" descr="44a7fda3a86a6762.emf"/>
          <p:cNvPicPr>
            <a:picLocks/>
          </p:cNvPicPr>
          <p:nvPr/>
        </p:nvPicPr>
        <p:blipFill>
          <a:blip r:embed="rId5" cstate="print"/>
          <a:stretch>
            <a:fillRect/>
          </a:stretch>
        </p:blipFill>
        <p:spPr>
          <a:xfrm>
            <a:off x="2594740" y="5290059"/>
            <a:ext cx="1828800" cy="1645920"/>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292777249"/>
              </p:ext>
            </p:extLst>
          </p:nvPr>
        </p:nvGraphicFramePr>
        <p:xfrm>
          <a:off x="4584648" y="1016719"/>
          <a:ext cx="4480973" cy="5755290"/>
        </p:xfrm>
        <a:graphic>
          <a:graphicData uri="http://schemas.openxmlformats.org/drawingml/2006/table">
            <a:tbl>
              <a:tblPr/>
              <a:tblGrid>
                <a:gridCol w="934437">
                  <a:extLst>
                    <a:ext uri="{9D8B030D-6E8A-4147-A177-3AD203B41FA5}">
                      <a16:colId xmlns:a16="http://schemas.microsoft.com/office/drawing/2014/main" val="20000"/>
                    </a:ext>
                  </a:extLst>
                </a:gridCol>
                <a:gridCol w="1359152">
                  <a:extLst>
                    <a:ext uri="{9D8B030D-6E8A-4147-A177-3AD203B41FA5}">
                      <a16:colId xmlns:a16="http://schemas.microsoft.com/office/drawing/2014/main" val="20001"/>
                    </a:ext>
                  </a:extLst>
                </a:gridCol>
                <a:gridCol w="546846">
                  <a:extLst>
                    <a:ext uri="{9D8B030D-6E8A-4147-A177-3AD203B41FA5}">
                      <a16:colId xmlns:a16="http://schemas.microsoft.com/office/drawing/2014/main" val="20002"/>
                    </a:ext>
                  </a:extLst>
                </a:gridCol>
                <a:gridCol w="546846">
                  <a:extLst>
                    <a:ext uri="{9D8B030D-6E8A-4147-A177-3AD203B41FA5}">
                      <a16:colId xmlns:a16="http://schemas.microsoft.com/office/drawing/2014/main" val="20003"/>
                    </a:ext>
                  </a:extLst>
                </a:gridCol>
                <a:gridCol w="546846">
                  <a:extLst>
                    <a:ext uri="{9D8B030D-6E8A-4147-A177-3AD203B41FA5}">
                      <a16:colId xmlns:a16="http://schemas.microsoft.com/office/drawing/2014/main" val="20004"/>
                    </a:ext>
                  </a:extLst>
                </a:gridCol>
                <a:gridCol w="546846">
                  <a:extLst>
                    <a:ext uri="{9D8B030D-6E8A-4147-A177-3AD203B41FA5}">
                      <a16:colId xmlns:a16="http://schemas.microsoft.com/office/drawing/2014/main" val="20005"/>
                    </a:ext>
                  </a:extLst>
                </a:gridCol>
              </a:tblGrid>
              <a:tr h="159275">
                <a:tc rowSpan="2">
                  <a:txBody>
                    <a:bodyPr/>
                    <a:lstStyle/>
                    <a:p>
                      <a:pPr algn="ctr" fontAlgn="ctr"/>
                      <a:r>
                        <a:rPr lang="en-US" sz="800" b="1" i="0" u="none" strike="noStrike" dirty="0">
                          <a:solidFill>
                            <a:srgbClr val="000000"/>
                          </a:solidFill>
                          <a:effectLst/>
                          <a:latin typeface="Arial" panose="020B0604020202020204" pitchFamily="34" charset="0"/>
                        </a:rPr>
                        <a:t>Sub Pathway</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800" b="1" i="0" u="none" strike="noStrike" dirty="0">
                          <a:solidFill>
                            <a:srgbClr val="000000"/>
                          </a:solidFill>
                          <a:effectLst/>
                          <a:latin typeface="Arial" panose="020B0604020202020204" pitchFamily="34" charset="0"/>
                        </a:rPr>
                        <a:t>Biochemical Name</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US" sz="800" b="1" i="0" u="sng" strike="noStrike" dirty="0">
                          <a:solidFill>
                            <a:srgbClr val="000000"/>
                          </a:solidFill>
                          <a:effectLst/>
                          <a:latin typeface="Arial" panose="020B0604020202020204" pitchFamily="34" charset="0"/>
                        </a:rPr>
                        <a:t>Abx</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sng" strike="noStrike" dirty="0">
                          <a:solidFill>
                            <a:srgbClr val="000000"/>
                          </a:solidFill>
                          <a:effectLst/>
                          <a:latin typeface="Arial" panose="020B0604020202020204" pitchFamily="34" charset="0"/>
                        </a:rPr>
                        <a:t>Ozone</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Air</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175242">
                <a:tc vMerge="1">
                  <a:txBody>
                    <a:bodyPr/>
                    <a:lstStyle/>
                    <a:p>
                      <a:endParaRPr lang="en-US"/>
                    </a:p>
                  </a:txBody>
                  <a:tcPr/>
                </a:tc>
                <a:tc vMerge="1">
                  <a:txBody>
                    <a:bodyPr/>
                    <a:lstStyle/>
                    <a:p>
                      <a:endParaRPr lang="en-US"/>
                    </a:p>
                  </a:txBody>
                  <a:tcPr/>
                </a:tc>
                <a:tc>
                  <a:txBody>
                    <a:bodyPr/>
                    <a:lstStyle/>
                    <a:p>
                      <a:pPr algn="ctr" fontAlgn="ctr"/>
                      <a:r>
                        <a:rPr lang="en-US" sz="800" b="1" i="0" u="none" strike="noStrike" dirty="0">
                          <a:solidFill>
                            <a:srgbClr val="000000"/>
                          </a:solidFill>
                          <a:effectLst/>
                          <a:latin typeface="Arial" panose="020B0604020202020204" pitchFamily="34" charset="0"/>
                        </a:rPr>
                        <a:t>Air</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Ozone</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Abx</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9756">
                <a:tc>
                  <a:txBody>
                    <a:bodyPr/>
                    <a:lstStyle/>
                    <a:p>
                      <a:pPr algn="l" fontAlgn="ctr"/>
                      <a:r>
                        <a:rPr lang="en-US" sz="800" b="0" i="0" u="none" strike="noStrike" dirty="0">
                          <a:solidFill>
                            <a:srgbClr val="000000"/>
                          </a:solidFill>
                          <a:effectLst/>
                          <a:latin typeface="Arial" panose="020B0604020202020204" pitchFamily="34" charset="0"/>
                        </a:rPr>
                        <a:t>Short Chain Fatty Acid</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valerate</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1.74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0" i="0" u="none" strike="noStrike" dirty="0">
                          <a:solidFill>
                            <a:srgbClr val="000000"/>
                          </a:solidFill>
                          <a:effectLst/>
                          <a:latin typeface="Arial" panose="020B0604020202020204" pitchFamily="34" charset="0"/>
                        </a:rPr>
                        <a:t>1.02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1.32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0.78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19756">
                <a:tc rowSpan="7">
                  <a:txBody>
                    <a:bodyPr/>
                    <a:lstStyle/>
                    <a:p>
                      <a:pPr algn="l" fontAlgn="ctr"/>
                      <a:r>
                        <a:rPr lang="en-US" sz="800" b="0" i="0" u="none" strike="noStrike" dirty="0">
                          <a:solidFill>
                            <a:srgbClr val="000000"/>
                          </a:solidFill>
                          <a:effectLst/>
                          <a:latin typeface="Arial" panose="020B0604020202020204" pitchFamily="34" charset="0"/>
                        </a:rPr>
                        <a:t>Medium Chain Fatty Acid</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caproate (6:0)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1.36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1.24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1.22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000080"/>
                          </a:solidFill>
                          <a:effectLst/>
                          <a:latin typeface="Arial" panose="020B0604020202020204" pitchFamily="34" charset="0"/>
                        </a:rPr>
                        <a:t>1.11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extLst>
                  <a:ext uri="{0D108BD9-81ED-4DB2-BD59-A6C34878D82A}">
                    <a16:rowId xmlns:a16="http://schemas.microsoft.com/office/drawing/2014/main" val="10003"/>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heptanoate (7:0)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1.52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0.98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1.16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0.75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04"/>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caprylate (8:0)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1.24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0.88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1.24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0.88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caprate (10:0)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1.19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1" i="0" u="none" strike="noStrike" dirty="0">
                          <a:solidFill>
                            <a:srgbClr val="FFFF00"/>
                          </a:solidFill>
                          <a:effectLst/>
                          <a:latin typeface="Arial" panose="020B0604020202020204" pitchFamily="34" charset="0"/>
                        </a:rPr>
                        <a:t>0.80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1.24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000080"/>
                          </a:solidFill>
                          <a:effectLst/>
                          <a:latin typeface="Arial" panose="020B0604020202020204" pitchFamily="34" charset="0"/>
                        </a:rPr>
                        <a:t>0.83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extLst>
                  <a:ext uri="{0D108BD9-81ED-4DB2-BD59-A6C34878D82A}">
                    <a16:rowId xmlns:a16="http://schemas.microsoft.com/office/drawing/2014/main" val="10006"/>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undecanoate (11:0)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1.46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0.92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0.74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07"/>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10-undecenoate (11:1n1)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4.10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000080"/>
                          </a:solidFill>
                          <a:effectLst/>
                          <a:latin typeface="Arial" panose="020B0604020202020204" pitchFamily="34" charset="0"/>
                        </a:rPr>
                        <a:t>1.29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1" i="0" u="none" strike="noStrike" dirty="0">
                          <a:solidFill>
                            <a:srgbClr val="FFFF00"/>
                          </a:solidFill>
                          <a:effectLst/>
                          <a:latin typeface="Arial" panose="020B0604020202020204" pitchFamily="34" charset="0"/>
                        </a:rPr>
                        <a:t>1.53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0.48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08"/>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laurate (12:0)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1.43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000080"/>
                          </a:solidFill>
                          <a:effectLst/>
                          <a:latin typeface="Arial" panose="020B0604020202020204" pitchFamily="34" charset="0"/>
                        </a:rPr>
                        <a:t>0.83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FFFF00"/>
                          </a:solidFill>
                          <a:effectLst/>
                          <a:latin typeface="Arial" panose="020B0604020202020204" pitchFamily="34" charset="0"/>
                        </a:rPr>
                        <a:t>1.32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0.77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09"/>
                  </a:ext>
                </a:extLst>
              </a:tr>
              <a:tr h="119756">
                <a:tc rowSpan="14">
                  <a:txBody>
                    <a:bodyPr/>
                    <a:lstStyle/>
                    <a:p>
                      <a:pPr algn="l" fontAlgn="ctr"/>
                      <a:r>
                        <a:rPr lang="en-US" sz="800" b="0" i="0" u="none" strike="noStrike" dirty="0">
                          <a:solidFill>
                            <a:srgbClr val="000000"/>
                          </a:solidFill>
                          <a:effectLst/>
                          <a:latin typeface="Arial" panose="020B0604020202020204" pitchFamily="34" charset="0"/>
                        </a:rPr>
                        <a:t>Long Chain Fatty Acid</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myristate (14:0)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1.30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0.73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0" i="0" u="none" strike="noStrike" dirty="0">
                          <a:solidFill>
                            <a:srgbClr val="000000"/>
                          </a:solidFill>
                          <a:effectLst/>
                          <a:latin typeface="Arial" panose="020B0604020202020204" pitchFamily="34" charset="0"/>
                        </a:rPr>
                        <a:t>1.06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0"/>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myristoleate (14:1n5)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1.72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0.63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1.74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0.64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1"/>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pentadecanoate (15:0)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0.77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0.92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2"/>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palmitate (16:0)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0.77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0" i="0" u="none" strike="noStrike" dirty="0">
                          <a:solidFill>
                            <a:srgbClr val="000000"/>
                          </a:solidFill>
                          <a:effectLst/>
                          <a:latin typeface="Arial" panose="020B0604020202020204" pitchFamily="34" charset="0"/>
                        </a:rPr>
                        <a:t>0.87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3"/>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palmitoleate (16:1n7)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1.23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0.62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extLst>
                  <a:ext uri="{0D108BD9-81ED-4DB2-BD59-A6C34878D82A}">
                    <a16:rowId xmlns:a16="http://schemas.microsoft.com/office/drawing/2014/main" val="10014"/>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margarate (17:0)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1.67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0.81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0.46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5"/>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10-heptadecenoate (17:1n7)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1.28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6"/>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stearate (18:0)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1.35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0" i="0" u="none" strike="noStrike" dirty="0">
                          <a:solidFill>
                            <a:srgbClr val="000000"/>
                          </a:solidFill>
                          <a:effectLst/>
                          <a:latin typeface="Arial" panose="020B0604020202020204" pitchFamily="34" charset="0"/>
                        </a:rPr>
                        <a:t>0.91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7"/>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oleate (18:1n9)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8"/>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nonadecanoate (19:0)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0.46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19"/>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10-nonadecenoate (19:1n9)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1.55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0.71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0" i="0" u="none" strike="noStrike" dirty="0">
                          <a:solidFill>
                            <a:srgbClr val="000000"/>
                          </a:solidFill>
                          <a:effectLst/>
                          <a:latin typeface="Arial" panose="020B0604020202020204" pitchFamily="34" charset="0"/>
                        </a:rPr>
                        <a:t>1.07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0.49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0"/>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arachidate (20:0)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0.77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0.34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0.36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1"/>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eicosenoate (20:1)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0.67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000080"/>
                          </a:solidFill>
                          <a:effectLst/>
                          <a:latin typeface="Arial" panose="020B0604020202020204" pitchFamily="34" charset="0"/>
                        </a:rPr>
                        <a:t>0.65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FFFF00"/>
                          </a:solidFill>
                          <a:effectLst/>
                          <a:latin typeface="Arial" panose="020B0604020202020204" pitchFamily="34" charset="0"/>
                        </a:rPr>
                        <a:t>0.41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2"/>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erucate (22:1n9)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0.72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0.35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0.31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3"/>
                  </a:ext>
                </a:extLst>
              </a:tr>
              <a:tr h="119756">
                <a:tc rowSpan="13">
                  <a:txBody>
                    <a:bodyPr/>
                    <a:lstStyle/>
                    <a:p>
                      <a:pPr algn="l" fontAlgn="ctr"/>
                      <a:r>
                        <a:rPr lang="en-US" sz="800" b="0" i="0" u="none" strike="noStrike" dirty="0">
                          <a:solidFill>
                            <a:srgbClr val="000000"/>
                          </a:solidFill>
                          <a:effectLst/>
                          <a:latin typeface="Arial" panose="020B0604020202020204" pitchFamily="34" charset="0"/>
                        </a:rPr>
                        <a:t>Polyunsaturated Fatty Acid (n3 and 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stearidonate (18:4n3)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1.49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0.68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000080"/>
                          </a:solidFill>
                          <a:effectLst/>
                          <a:latin typeface="Arial" panose="020B0604020202020204" pitchFamily="34" charset="0"/>
                        </a:rPr>
                        <a:t>0.71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FFFF00"/>
                          </a:solidFill>
                          <a:effectLst/>
                          <a:latin typeface="Arial" panose="020B0604020202020204" pitchFamily="34" charset="0"/>
                        </a:rPr>
                        <a:t>0.33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4"/>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eicosapentaenoate (EPA; 20:5n3)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1.85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0.93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1.27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5"/>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docosapentaenoate (n3 DPA; 22:5n3)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1.44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1" i="0" u="none" strike="noStrike" dirty="0">
                          <a:solidFill>
                            <a:srgbClr val="FFFF00"/>
                          </a:solidFill>
                          <a:effectLst/>
                          <a:latin typeface="Arial" panose="020B0604020202020204" pitchFamily="34" charset="0"/>
                        </a:rPr>
                        <a:t>0.68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6"/>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docosahexaenoate (DHA; 22:6n3)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1.67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0.83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7"/>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linoleate (18:2n6)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1.46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0.67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1.25</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8"/>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linolenate [alpha or gamma; (18:3n3 or 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1.54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0.59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0.41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29"/>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dihomo-linolenate (20:3n3 or 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1.14</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30"/>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arachidonate (20:4n6)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1.53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1.33</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000080"/>
                          </a:solidFill>
                          <a:effectLst/>
                          <a:latin typeface="Arial" panose="020B0604020202020204" pitchFamily="34" charset="0"/>
                        </a:rPr>
                        <a:t>1.27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0" i="0" u="none" strike="noStrike" dirty="0">
                          <a:solidFill>
                            <a:srgbClr val="000000"/>
                          </a:solidFill>
                          <a:effectLst/>
                          <a:latin typeface="Arial" panose="020B0604020202020204" pitchFamily="34" charset="0"/>
                        </a:rPr>
                        <a:t>1.11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31"/>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adrenate (22:4n6)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1.49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0.49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32"/>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docosapentaenoate (n6 DPA; 22:5n6)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1.39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0.96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0.47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33"/>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docosadienoate (22:2n6)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0.71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0.69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FFFF00"/>
                          </a:solidFill>
                          <a:effectLst/>
                          <a:latin typeface="Arial" panose="020B0604020202020204" pitchFamily="34" charset="0"/>
                        </a:rPr>
                        <a:t>0.40</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0.39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34"/>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dihomo-linoleate (20:2n6)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1.42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0.68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0" i="0" u="none" strike="noStrike" dirty="0">
                          <a:solidFill>
                            <a:srgbClr val="000000"/>
                          </a:solidFill>
                          <a:effectLst/>
                          <a:latin typeface="Arial" panose="020B0604020202020204" pitchFamily="34" charset="0"/>
                        </a:rPr>
                        <a:t>0.87</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0.42</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extLst>
                  <a:ext uri="{0D108BD9-81ED-4DB2-BD59-A6C34878D82A}">
                    <a16:rowId xmlns:a16="http://schemas.microsoft.com/office/drawing/2014/main" val="10035"/>
                  </a:ext>
                </a:extLst>
              </a:tr>
              <a:tr h="119756">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mead acid (20:3n9)</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1.06</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0.78</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0.71</a:t>
                      </a:r>
                    </a:p>
                  </a:txBody>
                  <a:tcPr marL="5988" marR="5988" marT="59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extLst>
                  <a:ext uri="{0D108BD9-81ED-4DB2-BD59-A6C34878D82A}">
                    <a16:rowId xmlns:a16="http://schemas.microsoft.com/office/drawing/2014/main" val="10036"/>
                  </a:ext>
                </a:extLst>
              </a:tr>
            </a:tbl>
          </a:graphicData>
        </a:graphic>
      </p:graphicFrame>
    </p:spTree>
    <p:extLst>
      <p:ext uri="{BB962C8B-B14F-4D97-AF65-F5344CB8AC3E}">
        <p14:creationId xmlns:p14="http://schemas.microsoft.com/office/powerpoint/2010/main" val="379252937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0"/>
          <p:cNvSpPr>
            <a:spLocks noGrp="1"/>
          </p:cNvSpPr>
          <p:nvPr>
            <p:ph type="title"/>
          </p:nvPr>
        </p:nvSpPr>
        <p:spPr>
          <a:xfrm>
            <a:off x="457200" y="274638"/>
            <a:ext cx="8229600" cy="487362"/>
          </a:xfrm>
        </p:spPr>
        <p:txBody>
          <a:bodyPr>
            <a:noAutofit/>
          </a:bodyPr>
          <a:lstStyle/>
          <a:p>
            <a:pPr algn="ctr"/>
            <a:r>
              <a:rPr lang="en-US" sz="3000" b="1" dirty="0" smtClean="0">
                <a:solidFill>
                  <a:schemeClr val="tx2"/>
                </a:solidFill>
                <a:latin typeface="Calibri" pitchFamily="34" charset="0"/>
              </a:rPr>
              <a:t>Polyamine Metabolism</a:t>
            </a:r>
            <a:endParaRPr lang="en-US" sz="3000" b="1" dirty="0">
              <a:solidFill>
                <a:schemeClr val="tx2"/>
              </a:solidFill>
              <a:latin typeface="Calibri" pitchFamily="34" charset="0"/>
            </a:endParaRPr>
          </a:p>
        </p:txBody>
      </p:sp>
      <p:sp>
        <p:nvSpPr>
          <p:cNvPr id="10" name="TextBox 9"/>
          <p:cNvSpPr txBox="1"/>
          <p:nvPr/>
        </p:nvSpPr>
        <p:spPr>
          <a:xfrm>
            <a:off x="158716" y="2750698"/>
            <a:ext cx="2986732" cy="3970318"/>
          </a:xfrm>
          <a:prstGeom prst="rect">
            <a:avLst/>
          </a:prstGeom>
          <a:noFill/>
        </p:spPr>
        <p:txBody>
          <a:bodyPr wrap="square">
            <a:spAutoFit/>
          </a:bodyPr>
          <a:lstStyle/>
          <a:p>
            <a:pPr>
              <a:buFont typeface="Arial" pitchFamily="34" charset="0"/>
              <a:buChar char="•"/>
              <a:defRPr/>
            </a:pPr>
            <a:r>
              <a:rPr lang="en-US" sz="1200" dirty="0" smtClean="0">
                <a:solidFill>
                  <a:prstClr val="black">
                    <a:lumMod val="50000"/>
                    <a:lumOff val="50000"/>
                  </a:prst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Alterations in polyamine metabolism following exposure to ozone have been documented in the literature, and published studies indicate that these biochemicals may be protective against detrimental effects of ozone in plants and heart tissue.</a:t>
            </a:r>
          </a:p>
          <a:p>
            <a:pPr>
              <a:buFont typeface="Arial" pitchFamily="34" charset="0"/>
              <a:buChar char="•"/>
              <a:defRPr/>
            </a:pPr>
            <a:r>
              <a:rPr lang="en-US" sz="1200" dirty="0">
                <a:solidFill>
                  <a:schemeClr val="tx1">
                    <a:lumMod val="50000"/>
                    <a:lumOff val="50000"/>
                  </a:scheme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In the current study, elevations in the circulating polyamines spermine and spermidine were observed in serum samples from mice exposed to ozone in the absence of Abx, but increased polyamine levels were attenuated in mice treated with Abx and exposed to ozone.</a:t>
            </a:r>
          </a:p>
          <a:p>
            <a:pPr>
              <a:buFont typeface="Arial" pitchFamily="34" charset="0"/>
              <a:buChar char="•"/>
              <a:defRPr/>
            </a:pPr>
            <a:r>
              <a:rPr lang="en-US" sz="1200" dirty="0">
                <a:solidFill>
                  <a:schemeClr val="tx1">
                    <a:lumMod val="50000"/>
                    <a:lumOff val="50000"/>
                  </a:scheme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These findings suggest that a potentially protective elevation in polyamines induced by exposure to ozone may be absent in mice treated with Abx, although this effect appears to be systemic and is not specific to lung tissue.</a:t>
            </a:r>
          </a:p>
        </p:txBody>
      </p:sp>
      <p:pic>
        <p:nvPicPr>
          <p:cNvPr id="2" name="Picture 1"/>
          <p:cNvPicPr>
            <a:picLocks noChangeAspect="1"/>
          </p:cNvPicPr>
          <p:nvPr/>
        </p:nvPicPr>
        <p:blipFill>
          <a:blip r:embed="rId3"/>
          <a:stretch>
            <a:fillRect/>
          </a:stretch>
        </p:blipFill>
        <p:spPr>
          <a:xfrm>
            <a:off x="6652340" y="563929"/>
            <a:ext cx="2037796" cy="1953408"/>
          </a:xfrm>
          <a:prstGeom prst="rect">
            <a:avLst/>
          </a:prstGeom>
        </p:spPr>
      </p:pic>
      <p:pic>
        <p:nvPicPr>
          <p:cNvPr id="6" name="Picture 5" descr="a007a9a6a6c35609.emf"/>
          <p:cNvPicPr>
            <a:picLocks/>
          </p:cNvPicPr>
          <p:nvPr/>
        </p:nvPicPr>
        <p:blipFill>
          <a:blip r:embed="rId4" cstate="print"/>
          <a:stretch>
            <a:fillRect/>
          </a:stretch>
        </p:blipFill>
        <p:spPr>
          <a:xfrm>
            <a:off x="158716" y="933389"/>
            <a:ext cx="1828800" cy="1645920"/>
          </a:xfrm>
          <a:prstGeom prst="rect">
            <a:avLst/>
          </a:prstGeom>
        </p:spPr>
      </p:pic>
      <p:pic>
        <p:nvPicPr>
          <p:cNvPr id="7" name="Picture 6" descr="2e74b7c03da190a2.emf"/>
          <p:cNvPicPr>
            <a:picLocks/>
          </p:cNvPicPr>
          <p:nvPr/>
        </p:nvPicPr>
        <p:blipFill>
          <a:blip r:embed="rId5" cstate="print"/>
          <a:stretch>
            <a:fillRect/>
          </a:stretch>
        </p:blipFill>
        <p:spPr>
          <a:xfrm>
            <a:off x="2387844" y="954587"/>
            <a:ext cx="1828800" cy="1645920"/>
          </a:xfrm>
          <a:prstGeom prst="rect">
            <a:avLst/>
          </a:prstGeom>
        </p:spPr>
      </p:pic>
      <p:pic>
        <p:nvPicPr>
          <p:cNvPr id="8" name="Picture 7" descr="55dc973ad8b72d9f.emf"/>
          <p:cNvPicPr>
            <a:picLocks/>
          </p:cNvPicPr>
          <p:nvPr/>
        </p:nvPicPr>
        <p:blipFill>
          <a:blip r:embed="rId6" cstate="print"/>
          <a:stretch>
            <a:fillRect/>
          </a:stretch>
        </p:blipFill>
        <p:spPr>
          <a:xfrm>
            <a:off x="4520092" y="997915"/>
            <a:ext cx="1828800" cy="1645920"/>
          </a:xfrm>
          <a:prstGeom prst="rect">
            <a:avLst/>
          </a:prstGeom>
        </p:spPr>
      </p:pic>
      <p:pic>
        <p:nvPicPr>
          <p:cNvPr id="9" name="Picture 8" descr="d7ae78eb7efe2430.emf"/>
          <p:cNvPicPr>
            <a:picLocks/>
          </p:cNvPicPr>
          <p:nvPr/>
        </p:nvPicPr>
        <p:blipFill>
          <a:blip r:embed="rId7" cstate="print"/>
          <a:stretch>
            <a:fillRect/>
          </a:stretch>
        </p:blipFill>
        <p:spPr>
          <a:xfrm>
            <a:off x="3036196" y="3940566"/>
            <a:ext cx="1828800" cy="1645920"/>
          </a:xfrm>
          <a:prstGeom prst="rect">
            <a:avLst/>
          </a:prstGeom>
        </p:spPr>
      </p:pic>
      <p:pic>
        <p:nvPicPr>
          <p:cNvPr id="11" name="Picture 10" descr="c1324daaf2a12430.emf"/>
          <p:cNvPicPr>
            <a:picLocks/>
          </p:cNvPicPr>
          <p:nvPr/>
        </p:nvPicPr>
        <p:blipFill>
          <a:blip r:embed="rId8" cstate="print"/>
          <a:stretch>
            <a:fillRect/>
          </a:stretch>
        </p:blipFill>
        <p:spPr>
          <a:xfrm>
            <a:off x="5124565" y="3940566"/>
            <a:ext cx="1828800" cy="1645920"/>
          </a:xfrm>
          <a:prstGeom prst="rect">
            <a:avLst/>
          </a:prstGeom>
        </p:spPr>
      </p:pic>
      <p:pic>
        <p:nvPicPr>
          <p:cNvPr id="12" name="Picture 11" descr="7691aa34bc1b92c9.emf"/>
          <p:cNvPicPr>
            <a:picLocks/>
          </p:cNvPicPr>
          <p:nvPr/>
        </p:nvPicPr>
        <p:blipFill>
          <a:blip r:embed="rId9" cstate="print"/>
          <a:stretch>
            <a:fillRect/>
          </a:stretch>
        </p:blipFill>
        <p:spPr>
          <a:xfrm>
            <a:off x="7212934" y="3940566"/>
            <a:ext cx="1828800" cy="1645920"/>
          </a:xfrm>
          <a:prstGeom prst="rect">
            <a:avLst/>
          </a:prstGeom>
        </p:spPr>
      </p:pic>
    </p:spTree>
    <p:extLst>
      <p:ext uri="{BB962C8B-B14F-4D97-AF65-F5344CB8AC3E}">
        <p14:creationId xmlns:p14="http://schemas.microsoft.com/office/powerpoint/2010/main" val="34190722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ppt_bkgd_lowres"/>
          <p:cNvPicPr>
            <a:picLocks noChangeAspect="1" noChangeArrowheads="1"/>
          </p:cNvPicPr>
          <p:nvPr/>
        </p:nvPicPr>
        <p:blipFill>
          <a:blip r:embed="rId3" cstate="print"/>
          <a:srcRect/>
          <a:stretch>
            <a:fillRect/>
          </a:stretch>
        </p:blipFill>
        <p:spPr bwMode="auto">
          <a:xfrm>
            <a:off x="0" y="0"/>
            <a:ext cx="9145588" cy="6859588"/>
          </a:xfrm>
          <a:prstGeom prst="rect">
            <a:avLst/>
          </a:prstGeom>
          <a:noFill/>
        </p:spPr>
      </p:pic>
      <p:pic>
        <p:nvPicPr>
          <p:cNvPr id="3" name="Picture 2" descr="large_icon.png"/>
          <p:cNvPicPr>
            <a:picLocks noChangeAspect="1"/>
          </p:cNvPicPr>
          <p:nvPr/>
        </p:nvPicPr>
        <p:blipFill>
          <a:blip r:embed="rId4" cstate="print"/>
          <a:stretch>
            <a:fillRect/>
          </a:stretch>
        </p:blipFill>
        <p:spPr>
          <a:xfrm>
            <a:off x="1734501" y="573402"/>
            <a:ext cx="5674998" cy="5674998"/>
          </a:xfrm>
          <a:prstGeom prst="rect">
            <a:avLst/>
          </a:prstGeom>
          <a:effectLst>
            <a:outerShdw blurRad="190500" dist="76200" dir="2700000">
              <a:srgbClr val="000000">
                <a:alpha val="44000"/>
              </a:srgbClr>
            </a:outerShdw>
          </a:effectLst>
        </p:spPr>
      </p:pic>
      <p:sp>
        <p:nvSpPr>
          <p:cNvPr id="7" name="Title 17"/>
          <p:cNvSpPr txBox="1">
            <a:spLocks/>
          </p:cNvSpPr>
          <p:nvPr/>
        </p:nvSpPr>
        <p:spPr>
          <a:xfrm>
            <a:off x="457200" y="428604"/>
            <a:ext cx="8543956" cy="428628"/>
          </a:xfrm>
          <a:prstGeom prst="rect">
            <a:avLst/>
          </a:prstGeom>
        </p:spPr>
        <p:txBody>
          <a:bodyPr>
            <a:noAutofit/>
          </a:bodyPr>
          <a:lstStyle/>
          <a:p>
            <a:pPr marL="0" marR="0" lvl="0" indent="0" defTabSz="457200" rtl="0" eaLnBrk="1" fontAlgn="auto" latinLnBrk="0" hangingPunct="1">
              <a:lnSpc>
                <a:spcPct val="100000"/>
              </a:lnSpc>
              <a:spcBef>
                <a:spcPct val="0"/>
              </a:spcBef>
              <a:spcAft>
                <a:spcPts val="0"/>
              </a:spcAft>
              <a:buClrTx/>
              <a:buSzTx/>
              <a:buFontTx/>
              <a:buNone/>
              <a:tabLst/>
              <a:defRPr/>
            </a:pPr>
            <a:endParaRPr kumimoji="0" lang="en-US" sz="2900" b="0" i="0" u="none" strike="noStrike" kern="1200" cap="none" spc="0" normalizeH="0" baseline="0" noProof="0" dirty="0">
              <a:ln>
                <a:noFill/>
              </a:ln>
              <a:solidFill>
                <a:srgbClr val="E58524"/>
              </a:solidFill>
              <a:effectLst/>
              <a:uLnTx/>
              <a:uFillTx/>
              <a:latin typeface="+mj-lt"/>
              <a:ea typeface="+mj-ea"/>
              <a:cs typeface="+mj-cs"/>
            </a:endParaRPr>
          </a:p>
        </p:txBody>
      </p:sp>
      <p:pic>
        <p:nvPicPr>
          <p:cNvPr id="6" name="Picture 5" descr="Metabolon_logo_reverse.png"/>
          <p:cNvPicPr>
            <a:picLocks noChangeAspect="1"/>
          </p:cNvPicPr>
          <p:nvPr/>
        </p:nvPicPr>
        <p:blipFill>
          <a:blip r:embed="rId5" cstate="print"/>
          <a:stretch>
            <a:fillRect/>
          </a:stretch>
        </p:blipFill>
        <p:spPr>
          <a:xfrm>
            <a:off x="4637422" y="5760290"/>
            <a:ext cx="4363734" cy="669106"/>
          </a:xfrm>
          <a:prstGeom prst="rect">
            <a:avLst/>
          </a:prstGeom>
        </p:spPr>
      </p:pic>
    </p:spTree>
    <p:extLst>
      <p:ext uri="{BB962C8B-B14F-4D97-AF65-F5344CB8AC3E}">
        <p14:creationId xmlns:p14="http://schemas.microsoft.com/office/powerpoint/2010/main" val="28002154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7"/>
          <p:cNvSpPr txBox="1">
            <a:spLocks noGrp="1"/>
          </p:cNvSpPr>
          <p:nvPr>
            <p:ph type="title"/>
          </p:nvPr>
        </p:nvSpPr>
        <p:spPr>
          <a:prstGeom prst="rect">
            <a:avLst/>
          </a:prstGeom>
        </p:spPr>
        <p:txBody>
          <a:bodyPr vert="horz" lIns="91440" tIns="45720" rIns="91440" bIns="45720" rtlCol="0" anchor="ctr">
            <a:noAutofit/>
          </a:bodyPr>
          <a:lstStyle/>
          <a:p>
            <a:pPr marR="0" lvl="0" algn="ctr" defTabSz="457200" rtl="0" eaLnBrk="1" fontAlgn="auto" latinLnBrk="0" hangingPunct="1">
              <a:lnSpc>
                <a:spcPct val="100000"/>
              </a:lnSpc>
              <a:spcBef>
                <a:spcPct val="0"/>
              </a:spcBef>
              <a:spcAft>
                <a:spcPts val="0"/>
              </a:spcAft>
              <a:buClrTx/>
              <a:buSzTx/>
              <a:buFontTx/>
              <a:buNone/>
              <a:tabLst/>
              <a:defRPr/>
            </a:pPr>
            <a:r>
              <a:rPr lang="en-US" sz="3000" noProof="0" dirty="0" smtClean="0">
                <a:solidFill>
                  <a:schemeClr val="tx2"/>
                </a:solidFill>
                <a:latin typeface="Calibri" pitchFamily="34" charset="0"/>
              </a:rPr>
              <a:t>Study Overview</a:t>
            </a:r>
            <a:endParaRPr kumimoji="0" lang="en-US" sz="3000" i="0" u="none" strike="noStrike" kern="1200" cap="none" spc="0" normalizeH="0" baseline="0" noProof="0" dirty="0">
              <a:ln>
                <a:noFill/>
              </a:ln>
              <a:solidFill>
                <a:schemeClr val="tx2"/>
              </a:solidFill>
              <a:effectLst/>
              <a:uLnTx/>
              <a:uFillTx/>
              <a:latin typeface="Calibri" pitchFamily="34" charset="0"/>
              <a:cs typeface="Arial" pitchFamily="34" charset="0"/>
            </a:endParaRPr>
          </a:p>
        </p:txBody>
      </p:sp>
      <p:sp>
        <p:nvSpPr>
          <p:cNvPr id="17" name="Rectangle 3"/>
          <p:cNvSpPr txBox="1">
            <a:spLocks noChangeArrowheads="1"/>
          </p:cNvSpPr>
          <p:nvPr/>
        </p:nvSpPr>
        <p:spPr>
          <a:xfrm>
            <a:off x="-214346" y="857232"/>
            <a:ext cx="7868603" cy="4297680"/>
          </a:xfrm>
          <a:prstGeom prst="rect">
            <a:avLst/>
          </a:prstGeom>
        </p:spPr>
        <p:txBody>
          <a:bodyPr/>
          <a:lstStyle/>
          <a:p>
            <a:pPr marL="231775" marR="0" lvl="0" indent="-231775" algn="l" defTabSz="914400" rtl="0" eaLnBrk="1" fontAlgn="base" latinLnBrk="0" hangingPunct="1">
              <a:lnSpc>
                <a:spcPct val="100000"/>
              </a:lnSpc>
              <a:spcBef>
                <a:spcPct val="30000"/>
              </a:spcBef>
              <a:spcAft>
                <a:spcPct val="0"/>
              </a:spcAft>
              <a:buClr>
                <a:schemeClr val="accent6"/>
              </a:buClr>
              <a:buSzTx/>
              <a:buFont typeface="Wingdings" pitchFamily="2" charset="2"/>
              <a:buChar char="§"/>
              <a:tabLst/>
              <a:defRPr/>
            </a:pPr>
            <a:endParaRPr kumimoji="0" lang="en-US" sz="2400" i="0" u="none" strike="noStrike" kern="0" cap="none" spc="0" normalizeH="0" baseline="0" noProof="0" dirty="0" smtClean="0">
              <a:ln>
                <a:noFill/>
              </a:ln>
              <a:solidFill>
                <a:srgbClr val="3C4096"/>
              </a:solidFill>
              <a:effectLst/>
              <a:uLnTx/>
              <a:uFillTx/>
              <a:latin typeface="Corbel" pitchFamily="34" charset="0"/>
            </a:endParaRPr>
          </a:p>
        </p:txBody>
      </p:sp>
      <p:sp>
        <p:nvSpPr>
          <p:cNvPr id="13" name="TextBox 12"/>
          <p:cNvSpPr txBox="1"/>
          <p:nvPr/>
        </p:nvSpPr>
        <p:spPr>
          <a:xfrm>
            <a:off x="481530" y="2154589"/>
            <a:ext cx="1713931" cy="369332"/>
          </a:xfrm>
          <a:prstGeom prst="rect">
            <a:avLst/>
          </a:prstGeom>
          <a:noFill/>
        </p:spPr>
        <p:txBody>
          <a:bodyPr wrap="none" rtlCol="0">
            <a:spAutoFit/>
          </a:bodyPr>
          <a:lstStyle/>
          <a:p>
            <a:r>
              <a:rPr lang="en-US" sz="1800" b="1" dirty="0" smtClean="0">
                <a:solidFill>
                  <a:schemeClr val="tx2"/>
                </a:solidFill>
                <a:latin typeface="+mn-lt"/>
              </a:rPr>
              <a:t>Study Design</a:t>
            </a:r>
            <a:endParaRPr lang="en-US" sz="1800" b="1" dirty="0">
              <a:solidFill>
                <a:schemeClr val="tx2"/>
              </a:solidFill>
              <a:latin typeface="+mn-lt"/>
            </a:endParaRPr>
          </a:p>
        </p:txBody>
      </p:sp>
      <p:sp>
        <p:nvSpPr>
          <p:cNvPr id="20" name="TextBox 19"/>
          <p:cNvSpPr txBox="1"/>
          <p:nvPr/>
        </p:nvSpPr>
        <p:spPr>
          <a:xfrm>
            <a:off x="482803" y="781872"/>
            <a:ext cx="2023311" cy="369332"/>
          </a:xfrm>
          <a:prstGeom prst="rect">
            <a:avLst/>
          </a:prstGeom>
          <a:noFill/>
        </p:spPr>
        <p:txBody>
          <a:bodyPr wrap="none" rtlCol="0">
            <a:spAutoFit/>
          </a:bodyPr>
          <a:lstStyle/>
          <a:p>
            <a:r>
              <a:rPr lang="en-US" sz="1800" b="1" dirty="0" smtClean="0">
                <a:solidFill>
                  <a:schemeClr val="tx2"/>
                </a:solidFill>
                <a:latin typeface="+mj-lt"/>
              </a:rPr>
              <a:t>Study Objective</a:t>
            </a:r>
            <a:endParaRPr lang="en-US" sz="1800" b="1" dirty="0">
              <a:solidFill>
                <a:schemeClr val="tx2"/>
              </a:solidFill>
              <a:latin typeface="+mj-lt"/>
            </a:endParaRPr>
          </a:p>
        </p:txBody>
      </p:sp>
      <p:sp>
        <p:nvSpPr>
          <p:cNvPr id="21" name="TextBox 20"/>
          <p:cNvSpPr txBox="1"/>
          <p:nvPr/>
        </p:nvSpPr>
        <p:spPr>
          <a:xfrm>
            <a:off x="821262" y="1066800"/>
            <a:ext cx="7865537" cy="1077218"/>
          </a:xfrm>
          <a:prstGeom prst="rect">
            <a:avLst/>
          </a:prstGeom>
          <a:noFill/>
        </p:spPr>
        <p:txBody>
          <a:bodyPr wrap="square" rtlCol="0">
            <a:spAutoFit/>
          </a:bodyPr>
          <a:lstStyle/>
          <a:p>
            <a:pPr algn="just"/>
            <a:r>
              <a:rPr lang="en-US" sz="1600" dirty="0" smtClean="0">
                <a:solidFill>
                  <a:schemeClr val="tx2"/>
                </a:solidFill>
              </a:rPr>
              <a:t>The goal of this study was to interrogate biochemical profiles in murine lung tissue and serum originating from mice treated with an antibiotic cocktail and untreated control mice prior to exposure to either ambient air or ozone, with the aim of investigating the metabolic consequence of ozone exposure following attenuation of native microbiota.</a:t>
            </a:r>
            <a:endParaRPr lang="en-US" sz="1600" dirty="0">
              <a:solidFill>
                <a:schemeClr val="tx2"/>
              </a:solidFill>
              <a:latin typeface="+mn-lt"/>
            </a:endParaRPr>
          </a:p>
        </p:txBody>
      </p:sp>
      <p:sp>
        <p:nvSpPr>
          <p:cNvPr id="22" name="TextBox 21"/>
          <p:cNvSpPr txBox="1"/>
          <p:nvPr/>
        </p:nvSpPr>
        <p:spPr>
          <a:xfrm>
            <a:off x="825583" y="2476639"/>
            <a:ext cx="7793484" cy="1323439"/>
          </a:xfrm>
          <a:prstGeom prst="rect">
            <a:avLst/>
          </a:prstGeom>
          <a:noFill/>
        </p:spPr>
        <p:txBody>
          <a:bodyPr wrap="square" rtlCol="0">
            <a:spAutoFit/>
          </a:bodyPr>
          <a:lstStyle/>
          <a:p>
            <a:pPr algn="just"/>
            <a:r>
              <a:rPr lang="en-US" sz="1600" dirty="0" smtClean="0">
                <a:solidFill>
                  <a:schemeClr val="tx2"/>
                </a:solidFill>
              </a:rPr>
              <a:t>Global biochemical profiles were determined in lung tissue and serum collected from untreated control mice and mice treated for two weeks with untreated drinking water or water containing an antibiotic cocktail (ampicillin, neomycin, metronidazole, and vancomycin), followed by a three hour exposure to ambient air or ozone (2 ppm).  Sample collection occurred 24 hours post-ozone exposure.</a:t>
            </a:r>
            <a:endParaRPr lang="en-US" sz="1600" dirty="0">
              <a:solidFill>
                <a:schemeClr val="tx2"/>
              </a:solidFill>
              <a:latin typeface="+mn-lt"/>
            </a:endParaRPr>
          </a:p>
        </p:txBody>
      </p:sp>
      <p:graphicFrame>
        <p:nvGraphicFramePr>
          <p:cNvPr id="9" name="Table 8"/>
          <p:cNvGraphicFramePr>
            <a:graphicFrameLocks noGrp="1"/>
          </p:cNvGraphicFramePr>
          <p:nvPr/>
        </p:nvGraphicFramePr>
        <p:xfrm>
          <a:off x="1286933" y="4072467"/>
          <a:ext cx="6417735" cy="1891728"/>
        </p:xfrm>
        <a:graphic>
          <a:graphicData uri="http://schemas.openxmlformats.org/drawingml/2006/table">
            <a:tbl>
              <a:tblPr>
                <a:effectLst>
                  <a:innerShdw blurRad="114300">
                    <a:prstClr val="black"/>
                  </a:innerShdw>
                </a:effectLst>
              </a:tblPr>
              <a:tblGrid>
                <a:gridCol w="1003090">
                  <a:extLst>
                    <a:ext uri="{9D8B030D-6E8A-4147-A177-3AD203B41FA5}">
                      <a16:colId xmlns:a16="http://schemas.microsoft.com/office/drawing/2014/main" val="20000"/>
                    </a:ext>
                  </a:extLst>
                </a:gridCol>
                <a:gridCol w="1188720">
                  <a:extLst>
                    <a:ext uri="{9D8B030D-6E8A-4147-A177-3AD203B41FA5}">
                      <a16:colId xmlns:a16="http://schemas.microsoft.com/office/drawing/2014/main" val="20001"/>
                    </a:ext>
                  </a:extLst>
                </a:gridCol>
                <a:gridCol w="1188720">
                  <a:extLst>
                    <a:ext uri="{9D8B030D-6E8A-4147-A177-3AD203B41FA5}">
                      <a16:colId xmlns:a16="http://schemas.microsoft.com/office/drawing/2014/main" val="20002"/>
                    </a:ext>
                  </a:extLst>
                </a:gridCol>
                <a:gridCol w="3037205">
                  <a:extLst>
                    <a:ext uri="{9D8B030D-6E8A-4147-A177-3AD203B41FA5}">
                      <a16:colId xmlns:a16="http://schemas.microsoft.com/office/drawing/2014/main" val="20003"/>
                    </a:ext>
                  </a:extLst>
                </a:gridCol>
              </a:tblGrid>
              <a:tr h="212377">
                <a:tc rowSpan="2">
                  <a:txBody>
                    <a:bodyPr/>
                    <a:lstStyle/>
                    <a:p>
                      <a:pPr marL="0" marR="0" algn="ctr">
                        <a:spcBef>
                          <a:spcPts val="0"/>
                        </a:spcBef>
                        <a:spcAft>
                          <a:spcPts val="0"/>
                        </a:spcAft>
                      </a:pPr>
                      <a:r>
                        <a:rPr lang="en-US" sz="1600" b="1" dirty="0">
                          <a:solidFill>
                            <a:srgbClr val="FFD85B"/>
                          </a:solidFill>
                          <a:latin typeface="Calibri"/>
                          <a:ea typeface="Times New Roman"/>
                          <a:cs typeface="Arial"/>
                        </a:rPr>
                        <a:t>Group</a:t>
                      </a:r>
                      <a:endParaRPr lang="en-US" sz="1600" dirty="0">
                        <a:solidFill>
                          <a:srgbClr val="FFD85B"/>
                        </a:solidFill>
                        <a:latin typeface="Times New Roman"/>
                        <a:ea typeface="Times New Roman"/>
                        <a:cs typeface="Times New Roman"/>
                      </a:endParaRPr>
                    </a:p>
                  </a:txBody>
                  <a:tcPr marL="68580" marR="68580" marT="0" marB="0" anchor="ctr">
                    <a:lnL>
                      <a:noFill/>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accent1"/>
                    </a:solidFill>
                  </a:tcPr>
                </a:tc>
                <a:tc gridSpan="2">
                  <a:txBody>
                    <a:bodyPr/>
                    <a:lstStyle/>
                    <a:p>
                      <a:pPr marL="0" marR="0" algn="ctr">
                        <a:spcBef>
                          <a:spcPts val="0"/>
                        </a:spcBef>
                        <a:spcAft>
                          <a:spcPts val="0"/>
                        </a:spcAft>
                      </a:pPr>
                      <a:r>
                        <a:rPr lang="en-US" sz="1600" b="1" dirty="0">
                          <a:solidFill>
                            <a:srgbClr val="FFD85B"/>
                          </a:solidFill>
                          <a:latin typeface="Calibri"/>
                          <a:ea typeface="Times New Roman"/>
                          <a:cs typeface="Arial"/>
                        </a:rPr>
                        <a:t>n</a:t>
                      </a:r>
                      <a:endParaRPr lang="en-US" sz="1600" dirty="0">
                        <a:solidFill>
                          <a:srgbClr val="FFD85B"/>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noFill/>
                      <a:prstDash val="solid"/>
                      <a:round/>
                      <a:headEnd type="none" w="med" len="med"/>
                      <a:tailEnd type="none" w="med" len="med"/>
                    </a:lnB>
                    <a:solidFill>
                      <a:schemeClr val="accent1"/>
                    </a:solidFill>
                  </a:tcPr>
                </a:tc>
                <a:tc hMerge="1">
                  <a:txBody>
                    <a:bodyPr/>
                    <a:lstStyle/>
                    <a:p>
                      <a:endParaRPr lang="en-US"/>
                    </a:p>
                  </a:txBody>
                  <a:tcPr/>
                </a:tc>
                <a:tc rowSpan="2">
                  <a:txBody>
                    <a:bodyPr/>
                    <a:lstStyle/>
                    <a:p>
                      <a:pPr marL="0" marR="0" algn="ctr">
                        <a:spcBef>
                          <a:spcPts val="0"/>
                        </a:spcBef>
                        <a:spcAft>
                          <a:spcPts val="0"/>
                        </a:spcAft>
                      </a:pPr>
                      <a:r>
                        <a:rPr lang="en-US" sz="1600" b="1" dirty="0">
                          <a:solidFill>
                            <a:srgbClr val="FFD85B"/>
                          </a:solidFill>
                          <a:latin typeface="Calibri"/>
                          <a:ea typeface="Times New Roman"/>
                          <a:cs typeface="Arial"/>
                        </a:rPr>
                        <a:t>Description</a:t>
                      </a:r>
                      <a:endParaRPr lang="en-US" sz="1600" dirty="0">
                        <a:solidFill>
                          <a:srgbClr val="FFD85B"/>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a:noFill/>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212377">
                <a:tc vMerge="1">
                  <a:txBody>
                    <a:bodyPr/>
                    <a:lstStyle/>
                    <a:p>
                      <a:endParaRPr lang="en-US"/>
                    </a:p>
                  </a:txBody>
                  <a:tcPr/>
                </a:tc>
                <a:tc>
                  <a:txBody>
                    <a:bodyPr/>
                    <a:lstStyle/>
                    <a:p>
                      <a:pPr marL="0" marR="0" algn="ctr">
                        <a:spcBef>
                          <a:spcPts val="0"/>
                        </a:spcBef>
                        <a:spcAft>
                          <a:spcPts val="0"/>
                        </a:spcAft>
                      </a:pPr>
                      <a:r>
                        <a:rPr lang="en-US" sz="1600" b="1" dirty="0" smtClean="0">
                          <a:solidFill>
                            <a:srgbClr val="FFD85B"/>
                          </a:solidFill>
                          <a:latin typeface="Calibri"/>
                          <a:ea typeface="Times New Roman"/>
                          <a:cs typeface="Arial"/>
                        </a:rPr>
                        <a:t>Lung Tissue</a:t>
                      </a:r>
                      <a:endParaRPr lang="en-US" sz="1600" dirty="0">
                        <a:solidFill>
                          <a:srgbClr val="FFD85B"/>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600" b="1" dirty="0">
                          <a:solidFill>
                            <a:srgbClr val="FFD85B"/>
                          </a:solidFill>
                          <a:latin typeface="Calibri"/>
                          <a:ea typeface="Times New Roman"/>
                          <a:cs typeface="Arial"/>
                        </a:rPr>
                        <a:t>Serum</a:t>
                      </a:r>
                      <a:endParaRPr lang="en-US" sz="1600" dirty="0">
                        <a:solidFill>
                          <a:srgbClr val="FFD85B"/>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accent1"/>
                    </a:solidFill>
                  </a:tcPr>
                </a:tc>
                <a:tc vMerge="1">
                  <a:txBody>
                    <a:bodyPr/>
                    <a:lstStyle/>
                    <a:p>
                      <a:endParaRPr lang="en-US"/>
                    </a:p>
                  </a:txBody>
                  <a:tcPr/>
                </a:tc>
                <a:extLst>
                  <a:ext uri="{0D108BD9-81ED-4DB2-BD59-A6C34878D82A}">
                    <a16:rowId xmlns:a16="http://schemas.microsoft.com/office/drawing/2014/main" val="10001"/>
                  </a:ext>
                </a:extLst>
              </a:tr>
              <a:tr h="351012">
                <a:tc>
                  <a:txBody>
                    <a:bodyPr/>
                    <a:lstStyle/>
                    <a:p>
                      <a:pPr marL="0" marR="0" algn="ctr">
                        <a:spcBef>
                          <a:spcPts val="0"/>
                        </a:spcBef>
                        <a:spcAft>
                          <a:spcPts val="0"/>
                        </a:spcAft>
                      </a:pPr>
                      <a:r>
                        <a:rPr lang="en-US" sz="1400" dirty="0">
                          <a:solidFill>
                            <a:schemeClr val="tx2"/>
                          </a:solidFill>
                          <a:latin typeface="Calibri"/>
                          <a:ea typeface="Times New Roman"/>
                          <a:cs typeface="Times New Roman"/>
                        </a:rPr>
                        <a:t>H</a:t>
                      </a:r>
                      <a:r>
                        <a:rPr lang="en-US" sz="1400" baseline="-25000" dirty="0">
                          <a:solidFill>
                            <a:schemeClr val="tx2"/>
                          </a:solidFill>
                          <a:latin typeface="Calibri"/>
                          <a:ea typeface="Times New Roman"/>
                          <a:cs typeface="Times New Roman"/>
                        </a:rPr>
                        <a:t>2</a:t>
                      </a:r>
                      <a:r>
                        <a:rPr lang="en-US" sz="1400" dirty="0">
                          <a:solidFill>
                            <a:schemeClr val="tx2"/>
                          </a:solidFill>
                          <a:latin typeface="Calibri"/>
                          <a:ea typeface="Times New Roman"/>
                          <a:cs typeface="Times New Roman"/>
                        </a:rPr>
                        <a:t>O Air</a:t>
                      </a:r>
                      <a:endParaRPr lang="en-US" sz="1400" dirty="0">
                        <a:solidFill>
                          <a:schemeClr val="tx2"/>
                        </a:solidFill>
                        <a:latin typeface="Times New Roman"/>
                        <a:ea typeface="Times New Roman"/>
                        <a:cs typeface="Times New Roman"/>
                      </a:endParaRPr>
                    </a:p>
                  </a:txBody>
                  <a:tcPr marL="68580" marR="68580" marT="0" marB="0" anchor="ctr">
                    <a:lnL>
                      <a:noFill/>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Water treated, air exposed</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a:noFill/>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51012">
                <a:tc>
                  <a:txBody>
                    <a:bodyPr/>
                    <a:lstStyle/>
                    <a:p>
                      <a:pPr marL="0" marR="0" algn="ctr">
                        <a:spcBef>
                          <a:spcPts val="0"/>
                        </a:spcBef>
                        <a:spcAft>
                          <a:spcPts val="0"/>
                        </a:spcAft>
                      </a:pPr>
                      <a:r>
                        <a:rPr lang="en-US" sz="1400" dirty="0">
                          <a:solidFill>
                            <a:schemeClr val="tx2"/>
                          </a:solidFill>
                          <a:latin typeface="Calibri"/>
                          <a:ea typeface="Times New Roman"/>
                          <a:cs typeface="Times New Roman"/>
                        </a:rPr>
                        <a:t>Abx Air</a:t>
                      </a:r>
                      <a:endParaRPr lang="en-US" sz="1400" dirty="0">
                        <a:solidFill>
                          <a:schemeClr val="tx2"/>
                        </a:solidFill>
                        <a:latin typeface="Times New Roman"/>
                        <a:ea typeface="Times New Roman"/>
                        <a:cs typeface="Times New Roman"/>
                      </a:endParaRPr>
                    </a:p>
                  </a:txBody>
                  <a:tcPr marL="68580" marR="68580" marT="0" marB="0" anchor="ctr">
                    <a:lnL>
                      <a:noFill/>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Antibiotic treated, air exposed</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51012">
                <a:tc>
                  <a:txBody>
                    <a:bodyPr/>
                    <a:lstStyle/>
                    <a:p>
                      <a:pPr marL="0" marR="0" algn="ctr">
                        <a:spcBef>
                          <a:spcPts val="0"/>
                        </a:spcBef>
                        <a:spcAft>
                          <a:spcPts val="0"/>
                        </a:spcAft>
                      </a:pPr>
                      <a:r>
                        <a:rPr lang="en-US" sz="1400" dirty="0">
                          <a:solidFill>
                            <a:schemeClr val="tx2"/>
                          </a:solidFill>
                          <a:latin typeface="Calibri"/>
                          <a:ea typeface="Times New Roman"/>
                          <a:cs typeface="Times New Roman"/>
                        </a:rPr>
                        <a:t>H</a:t>
                      </a:r>
                      <a:r>
                        <a:rPr lang="en-US" sz="1400" baseline="-25000" dirty="0">
                          <a:solidFill>
                            <a:schemeClr val="tx2"/>
                          </a:solidFill>
                          <a:latin typeface="Calibri"/>
                          <a:ea typeface="Times New Roman"/>
                          <a:cs typeface="Times New Roman"/>
                        </a:rPr>
                        <a:t>2</a:t>
                      </a:r>
                      <a:r>
                        <a:rPr lang="en-US" sz="1400" dirty="0">
                          <a:solidFill>
                            <a:schemeClr val="tx2"/>
                          </a:solidFill>
                          <a:latin typeface="Calibri"/>
                          <a:ea typeface="Times New Roman"/>
                          <a:cs typeface="Times New Roman"/>
                        </a:rPr>
                        <a:t>O Ozone</a:t>
                      </a:r>
                      <a:endParaRPr lang="en-US" sz="1400" dirty="0">
                        <a:solidFill>
                          <a:schemeClr val="tx2"/>
                        </a:solidFill>
                        <a:latin typeface="Times New Roman"/>
                        <a:ea typeface="Times New Roman"/>
                        <a:cs typeface="Times New Roman"/>
                      </a:endParaRPr>
                    </a:p>
                  </a:txBody>
                  <a:tcPr marL="68580" marR="68580" marT="0" marB="0" anchor="ctr">
                    <a:lnL>
                      <a:noFill/>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Water treated, ozone exposed</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51012">
                <a:tc>
                  <a:txBody>
                    <a:bodyPr/>
                    <a:lstStyle/>
                    <a:p>
                      <a:pPr marL="0" marR="0" algn="ctr">
                        <a:spcBef>
                          <a:spcPts val="0"/>
                        </a:spcBef>
                        <a:spcAft>
                          <a:spcPts val="0"/>
                        </a:spcAft>
                      </a:pPr>
                      <a:r>
                        <a:rPr lang="en-US" sz="1400" dirty="0">
                          <a:solidFill>
                            <a:schemeClr val="tx2"/>
                          </a:solidFill>
                          <a:latin typeface="Calibri"/>
                          <a:ea typeface="Times New Roman"/>
                          <a:cs typeface="Times New Roman"/>
                        </a:rPr>
                        <a:t>Abx Ozone</a:t>
                      </a:r>
                      <a:endParaRPr lang="en-US" sz="1400" dirty="0">
                        <a:solidFill>
                          <a:schemeClr val="tx2"/>
                        </a:solidFill>
                        <a:latin typeface="Times New Roman"/>
                        <a:ea typeface="Times New Roman"/>
                        <a:cs typeface="Times New Roman"/>
                      </a:endParaRPr>
                    </a:p>
                  </a:txBody>
                  <a:tcPr marL="68580" marR="68580" marT="0" marB="0" anchor="ctr">
                    <a:lnL>
                      <a:noFill/>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8</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marL="0" marR="0" algn="ctr">
                        <a:spcBef>
                          <a:spcPts val="0"/>
                        </a:spcBef>
                        <a:spcAft>
                          <a:spcPts val="0"/>
                        </a:spcAft>
                      </a:pPr>
                      <a:r>
                        <a:rPr lang="en-US" sz="1400" dirty="0">
                          <a:solidFill>
                            <a:schemeClr val="tx2"/>
                          </a:solidFill>
                          <a:latin typeface="Calibri"/>
                          <a:ea typeface="Times New Roman"/>
                          <a:cs typeface="Arial"/>
                        </a:rPr>
                        <a:t>Antibiotic treated, ozone exposed</a:t>
                      </a:r>
                      <a:endParaRPr lang="en-US" sz="1400" dirty="0">
                        <a:solidFill>
                          <a:schemeClr val="tx2"/>
                        </a:solidFill>
                        <a:latin typeface="Times New Roman"/>
                        <a:ea typeface="Times New Roman"/>
                        <a:cs typeface="Times New Roman"/>
                      </a:endParaRPr>
                    </a:p>
                  </a:txBody>
                  <a:tcPr marL="68580" marR="68580" marT="0"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pPr algn="ctr"/>
            <a:r>
              <a:rPr lang="en-US" sz="3000" dirty="0" smtClean="0">
                <a:solidFill>
                  <a:schemeClr val="tx2"/>
                </a:solidFill>
                <a:latin typeface="Calibri" pitchFamily="34" charset="0"/>
              </a:rPr>
              <a:t>Statistical Summary</a:t>
            </a:r>
          </a:p>
        </p:txBody>
      </p:sp>
      <p:sp>
        <p:nvSpPr>
          <p:cNvPr id="8195" name="Line 5"/>
          <p:cNvSpPr>
            <a:spLocks noChangeShapeType="1"/>
          </p:cNvSpPr>
          <p:nvPr/>
        </p:nvSpPr>
        <p:spPr bwMode="auto">
          <a:xfrm>
            <a:off x="3505200" y="4162425"/>
            <a:ext cx="0" cy="0"/>
          </a:xfrm>
          <a:prstGeom prst="line">
            <a:avLst/>
          </a:prstGeom>
          <a:noFill/>
          <a:ln w="12700" cap="rnd">
            <a:solidFill>
              <a:srgbClr val="000000"/>
            </a:solidFill>
            <a:round/>
            <a:headEnd/>
            <a:tailEnd/>
          </a:ln>
        </p:spPr>
        <p:txBody>
          <a:bodyPr/>
          <a:lstStyle/>
          <a:p>
            <a:endParaRPr lang="en-US" dirty="0"/>
          </a:p>
        </p:txBody>
      </p:sp>
      <p:sp>
        <p:nvSpPr>
          <p:cNvPr id="7" name="Rounded Rectangle 6"/>
          <p:cNvSpPr/>
          <p:nvPr/>
        </p:nvSpPr>
        <p:spPr>
          <a:xfrm>
            <a:off x="2192866" y="5503091"/>
            <a:ext cx="4758268" cy="715089"/>
          </a:xfrm>
          <a:prstGeom prst="roundRect">
            <a:avLst/>
          </a:prstGeom>
          <a:solidFill>
            <a:srgbClr val="F0F5FA"/>
          </a:solidFill>
          <a:effectLst>
            <a:outerShdw blurRad="50800" dist="38100" dir="5400000" algn="t" rotWithShape="0">
              <a:prstClr val="black">
                <a:alpha val="40000"/>
              </a:prstClr>
            </a:outerShdw>
          </a:effectLst>
        </p:spPr>
        <p:txBody>
          <a:bodyPr wrap="square" tIns="0" bIns="0">
            <a:spAutoFit/>
          </a:bodyPr>
          <a:lstStyle/>
          <a:p>
            <a:pPr algn="ctr"/>
            <a:r>
              <a:rPr lang="en-US" sz="1400" i="1" dirty="0" smtClean="0">
                <a:solidFill>
                  <a:schemeClr val="tx2"/>
                </a:solidFill>
                <a:latin typeface="+mn-lt"/>
              </a:rPr>
              <a:t>From analysis of the dataset total</a:t>
            </a:r>
            <a:br>
              <a:rPr lang="en-US" sz="1400" i="1" dirty="0" smtClean="0">
                <a:solidFill>
                  <a:schemeClr val="tx2"/>
                </a:solidFill>
                <a:latin typeface="+mn-lt"/>
              </a:rPr>
            </a:br>
            <a:r>
              <a:rPr lang="en-US" sz="1400" i="1" dirty="0" smtClean="0">
                <a:solidFill>
                  <a:schemeClr val="tx2"/>
                </a:solidFill>
              </a:rPr>
              <a:t> 499</a:t>
            </a:r>
            <a:r>
              <a:rPr lang="en-US" sz="1400" i="1" dirty="0" smtClean="0">
                <a:solidFill>
                  <a:schemeClr val="tx2"/>
                </a:solidFill>
                <a:latin typeface="+mn-lt"/>
              </a:rPr>
              <a:t> named biochemicals detected  in  lung tissue and</a:t>
            </a:r>
            <a:br>
              <a:rPr lang="en-US" sz="1400" i="1" dirty="0" smtClean="0">
                <a:solidFill>
                  <a:schemeClr val="tx2"/>
                </a:solidFill>
                <a:latin typeface="+mn-lt"/>
              </a:rPr>
            </a:br>
            <a:r>
              <a:rPr lang="en-US" sz="1400" i="1" dirty="0" smtClean="0">
                <a:solidFill>
                  <a:schemeClr val="tx2"/>
                </a:solidFill>
                <a:latin typeface="+mn-lt"/>
              </a:rPr>
              <a:t>562 named biochemicals detected in serum</a:t>
            </a:r>
            <a:endParaRPr lang="en-US" sz="1400" i="1" dirty="0">
              <a:solidFill>
                <a:schemeClr val="tx2"/>
              </a:solidFill>
              <a:latin typeface="+mn-lt"/>
            </a:endParaRPr>
          </a:p>
        </p:txBody>
      </p:sp>
      <p:graphicFrame>
        <p:nvGraphicFramePr>
          <p:cNvPr id="11" name="Table 10"/>
          <p:cNvGraphicFramePr>
            <a:graphicFrameLocks noGrp="1"/>
          </p:cNvGraphicFramePr>
          <p:nvPr/>
        </p:nvGraphicFramePr>
        <p:xfrm>
          <a:off x="2288228" y="843654"/>
          <a:ext cx="4518972" cy="4509886"/>
        </p:xfrm>
        <a:graphic>
          <a:graphicData uri="http://schemas.openxmlformats.org/drawingml/2006/table">
            <a:tbl>
              <a:tblPr>
                <a:effectLst>
                  <a:innerShdw blurRad="114300">
                    <a:prstClr val="black"/>
                  </a:innerShdw>
                </a:effectLst>
              </a:tblPr>
              <a:tblGrid>
                <a:gridCol w="1307414">
                  <a:extLst>
                    <a:ext uri="{9D8B030D-6E8A-4147-A177-3AD203B41FA5}">
                      <a16:colId xmlns:a16="http://schemas.microsoft.com/office/drawing/2014/main" val="20000"/>
                    </a:ext>
                  </a:extLst>
                </a:gridCol>
                <a:gridCol w="803639">
                  <a:extLst>
                    <a:ext uri="{9D8B030D-6E8A-4147-A177-3AD203B41FA5}">
                      <a16:colId xmlns:a16="http://schemas.microsoft.com/office/drawing/2014/main" val="20001"/>
                    </a:ext>
                  </a:extLst>
                </a:gridCol>
                <a:gridCol w="803639">
                  <a:extLst>
                    <a:ext uri="{9D8B030D-6E8A-4147-A177-3AD203B41FA5}">
                      <a16:colId xmlns:a16="http://schemas.microsoft.com/office/drawing/2014/main" val="20002"/>
                    </a:ext>
                  </a:extLst>
                </a:gridCol>
                <a:gridCol w="803639">
                  <a:extLst>
                    <a:ext uri="{9D8B030D-6E8A-4147-A177-3AD203B41FA5}">
                      <a16:colId xmlns:a16="http://schemas.microsoft.com/office/drawing/2014/main" val="20003"/>
                    </a:ext>
                  </a:extLst>
                </a:gridCol>
                <a:gridCol w="800641">
                  <a:extLst>
                    <a:ext uri="{9D8B030D-6E8A-4147-A177-3AD203B41FA5}">
                      <a16:colId xmlns:a16="http://schemas.microsoft.com/office/drawing/2014/main" val="20004"/>
                    </a:ext>
                  </a:extLst>
                </a:gridCol>
              </a:tblGrid>
              <a:tr h="457200">
                <a:tc gridSpan="5">
                  <a:txBody>
                    <a:bodyPr/>
                    <a:lstStyle/>
                    <a:p>
                      <a:pPr algn="ctr" fontAlgn="ctr"/>
                      <a:r>
                        <a:rPr lang="en-US" sz="1600" b="1" i="0" u="none" strike="noStrike" dirty="0">
                          <a:solidFill>
                            <a:srgbClr val="FFD85B"/>
                          </a:solidFill>
                          <a:latin typeface="Calibri"/>
                        </a:rPr>
                        <a:t>Statistical Comparisons</a:t>
                      </a:r>
                      <a:r>
                        <a:rPr lang="en-US" sz="800" b="1" i="0" u="none" strike="noStrike" dirty="0">
                          <a:solidFill>
                            <a:srgbClr val="FFD85B"/>
                          </a:solidFill>
                          <a:latin typeface="Calibri"/>
                        </a:rPr>
                        <a:t/>
                      </a:r>
                      <a:br>
                        <a:rPr lang="en-US" sz="800" b="1" i="0" u="none" strike="noStrike" dirty="0">
                          <a:solidFill>
                            <a:srgbClr val="FFD85B"/>
                          </a:solidFill>
                          <a:latin typeface="Calibri"/>
                        </a:rPr>
                      </a:br>
                      <a:r>
                        <a:rPr lang="en-US" sz="1200" b="1" i="0" u="none" strike="noStrike" dirty="0">
                          <a:solidFill>
                            <a:srgbClr val="FFD85B"/>
                          </a:solidFill>
                          <a:latin typeface="Calibri"/>
                        </a:rPr>
                        <a:t>ANOVA Contrasts</a:t>
                      </a:r>
                    </a:p>
                  </a:txBody>
                  <a:tcPr marL="7268" marR="7268" marT="7268" marB="0" anchor="ctr">
                    <a:lnL>
                      <a:noFill/>
                    </a:lnL>
                    <a:lnR>
                      <a:noFill/>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algn="ctr" fontAlgn="ctr"/>
                      <a:r>
                        <a:rPr lang="en-US" sz="100" b="0" i="0" u="none" strike="noStrike" dirty="0">
                          <a:solidFill>
                            <a:srgbClr val="000000"/>
                          </a:solidFill>
                          <a:latin typeface="Calibri"/>
                        </a:rPr>
                        <a:t> </a:t>
                      </a:r>
                    </a:p>
                  </a:txBody>
                  <a:tcPr marL="7268" marR="7268" marT="7268"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tc>
                  <a:txBody>
                    <a:bodyPr/>
                    <a:lstStyle/>
                    <a:p>
                      <a:pPr algn="ctr" fontAlgn="ctr"/>
                      <a:r>
                        <a:rPr lang="en-US" sz="100" b="0" i="0" u="none" strike="noStrike" dirty="0">
                          <a:solidFill>
                            <a:srgbClr val="000000"/>
                          </a:solidFill>
                          <a:latin typeface="Calibri"/>
                        </a:rPr>
                        <a:t> </a:t>
                      </a:r>
                    </a:p>
                  </a:txBody>
                  <a:tcPr marL="7268" marR="7268" marT="7268"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tc>
                  <a:txBody>
                    <a:bodyPr/>
                    <a:lstStyle/>
                    <a:p>
                      <a:pPr algn="ctr" fontAlgn="ctr"/>
                      <a:r>
                        <a:rPr lang="en-US" sz="100" b="0" i="0" u="none" strike="noStrike" dirty="0">
                          <a:solidFill>
                            <a:srgbClr val="000000"/>
                          </a:solidFill>
                          <a:latin typeface="Calibri"/>
                        </a:rPr>
                        <a:t> </a:t>
                      </a:r>
                    </a:p>
                  </a:txBody>
                  <a:tcPr marL="7268" marR="7268" marT="7268"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tc>
                  <a:txBody>
                    <a:bodyPr/>
                    <a:lstStyle/>
                    <a:p>
                      <a:pPr algn="ctr" fontAlgn="ctr"/>
                      <a:r>
                        <a:rPr lang="en-US" sz="100" b="0" i="0" u="none" strike="noStrike" dirty="0">
                          <a:solidFill>
                            <a:srgbClr val="000000"/>
                          </a:solidFill>
                          <a:latin typeface="Calibri"/>
                        </a:rPr>
                        <a:t> </a:t>
                      </a:r>
                    </a:p>
                  </a:txBody>
                  <a:tcPr marL="7268" marR="7268" marT="7268"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tc>
                  <a:txBody>
                    <a:bodyPr/>
                    <a:lstStyle/>
                    <a:p>
                      <a:pPr algn="ctr" fontAlgn="ctr"/>
                      <a:r>
                        <a:rPr lang="en-US" sz="100" b="0" i="0" u="none" strike="noStrike" dirty="0">
                          <a:solidFill>
                            <a:srgbClr val="000000"/>
                          </a:solidFill>
                          <a:latin typeface="Calibri"/>
                        </a:rPr>
                        <a:t> </a:t>
                      </a:r>
                    </a:p>
                  </a:txBody>
                  <a:tcPr marL="7268" marR="7268" marT="7268"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extLst>
                  <a:ext uri="{0D108BD9-81ED-4DB2-BD59-A6C34878D82A}">
                    <a16:rowId xmlns:a16="http://schemas.microsoft.com/office/drawing/2014/main" val="10001"/>
                  </a:ext>
                </a:extLst>
              </a:tr>
              <a:tr h="365340">
                <a:tc rowSpan="2">
                  <a:txBody>
                    <a:bodyPr/>
                    <a:lstStyle/>
                    <a:p>
                      <a:pPr algn="ctr" fontAlgn="ctr"/>
                      <a:r>
                        <a:rPr lang="en-US" sz="1000" b="1" i="1" u="none" strike="noStrike" dirty="0">
                          <a:solidFill>
                            <a:schemeClr val="tx2"/>
                          </a:solidFill>
                          <a:latin typeface="Calibri"/>
                        </a:rPr>
                        <a:t>Significantly Altered Biochemicals </a:t>
                      </a:r>
                    </a:p>
                  </a:txBody>
                  <a:tcPr marL="7268" marR="7268" marT="7268" marB="0" anchor="ctr">
                    <a:lnL>
                      <a:noFill/>
                    </a:lnL>
                    <a:lnR w="19050" cap="flat" cmpd="sng" algn="ctr">
                      <a:solidFill>
                        <a:schemeClr val="tx2"/>
                      </a:solidFill>
                      <a:prstDash val="solid"/>
                      <a:round/>
                      <a:headEnd type="none" w="med" len="med"/>
                      <a:tailEnd type="none" w="med" len="med"/>
                    </a:lnR>
                    <a:lnT>
                      <a:noFill/>
                    </a:lnT>
                    <a:lnB w="19050" cap="flat" cmpd="sng" algn="ctr">
                      <a:solidFill>
                        <a:schemeClr val="tx2"/>
                      </a:solidFill>
                      <a:prstDash val="solid"/>
                      <a:round/>
                      <a:headEnd type="none" w="med" len="med"/>
                      <a:tailEnd type="none" w="med" len="med"/>
                    </a:lnB>
                    <a:solidFill>
                      <a:srgbClr val="D8D8D8"/>
                    </a:solidFill>
                  </a:tcPr>
                </a:tc>
                <a:tc gridSpan="2">
                  <a:txBody>
                    <a:bodyPr/>
                    <a:lstStyle/>
                    <a:p>
                      <a:pPr algn="ctr" fontAlgn="ctr"/>
                      <a:r>
                        <a:rPr lang="en-US" sz="1000" b="1" i="0" u="sng" strike="noStrike" dirty="0">
                          <a:solidFill>
                            <a:schemeClr val="tx2"/>
                          </a:solidFill>
                          <a:latin typeface="Calibri"/>
                        </a:rPr>
                        <a:t>Abx</a:t>
                      </a:r>
                      <a:r>
                        <a:rPr lang="en-US" sz="1000" b="1" i="0" u="none" strike="noStrike" dirty="0">
                          <a:solidFill>
                            <a:schemeClr val="tx2"/>
                          </a:solidFill>
                          <a:latin typeface="Calibri"/>
                        </a:rPr>
                        <a:t/>
                      </a:r>
                      <a:br>
                        <a:rPr lang="en-US" sz="1000" b="1" i="0" u="none" strike="noStrike" dirty="0">
                          <a:solidFill>
                            <a:schemeClr val="tx2"/>
                          </a:solidFill>
                          <a:latin typeface="Calibri"/>
                        </a:rPr>
                      </a:br>
                      <a:r>
                        <a:rPr lang="en-US" sz="1000" b="1" i="0" u="none" strike="noStrike" dirty="0">
                          <a:solidFill>
                            <a:schemeClr val="tx2"/>
                          </a:solidFill>
                          <a:latin typeface="Calibri"/>
                        </a:rPr>
                        <a:t>H</a:t>
                      </a:r>
                      <a:r>
                        <a:rPr lang="en-US" sz="1000" b="1" i="0" u="none" strike="noStrike" baseline="-25000" dirty="0">
                          <a:solidFill>
                            <a:schemeClr val="tx2"/>
                          </a:solidFill>
                          <a:latin typeface="Calibri"/>
                        </a:rPr>
                        <a:t>2</a:t>
                      </a:r>
                      <a:r>
                        <a:rPr lang="en-US" sz="1000" b="1" i="0" u="none" strike="noStrike" dirty="0">
                          <a:solidFill>
                            <a:schemeClr val="tx2"/>
                          </a:solidFill>
                          <a:latin typeface="Calibri"/>
                        </a:rPr>
                        <a:t>O</a:t>
                      </a:r>
                    </a:p>
                  </a:txBody>
                  <a:tcPr marL="7268" marR="7268" marT="7268" marB="0" anchor="ct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a:noFill/>
                    </a:lnT>
                    <a:lnB w="6350" cap="flat" cmpd="sng" algn="ctr">
                      <a:no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pPr algn="ctr" fontAlgn="ctr"/>
                      <a:r>
                        <a:rPr lang="en-US" sz="1000" b="1" i="0" u="sng" strike="noStrike" dirty="0">
                          <a:solidFill>
                            <a:schemeClr val="tx2"/>
                          </a:solidFill>
                          <a:latin typeface="Calibri"/>
                        </a:rPr>
                        <a:t>Ozone</a:t>
                      </a:r>
                      <a:r>
                        <a:rPr lang="en-US" sz="1000" b="1" i="0" u="none" strike="noStrike" dirty="0">
                          <a:solidFill>
                            <a:schemeClr val="tx2"/>
                          </a:solidFill>
                          <a:latin typeface="Calibri"/>
                        </a:rPr>
                        <a:t/>
                      </a:r>
                      <a:br>
                        <a:rPr lang="en-US" sz="1000" b="1" i="0" u="none" strike="noStrike" dirty="0">
                          <a:solidFill>
                            <a:schemeClr val="tx2"/>
                          </a:solidFill>
                          <a:latin typeface="Calibri"/>
                        </a:rPr>
                      </a:br>
                      <a:r>
                        <a:rPr lang="en-US" sz="1000" b="1" i="0" u="none" strike="noStrike" dirty="0">
                          <a:solidFill>
                            <a:schemeClr val="tx2"/>
                          </a:solidFill>
                          <a:latin typeface="Calibri"/>
                        </a:rPr>
                        <a:t>Air</a:t>
                      </a:r>
                    </a:p>
                  </a:txBody>
                  <a:tcPr marL="7268" marR="7268" marT="7268" marB="0" anchor="ctr">
                    <a:lnL w="19050" cap="flat" cmpd="sng" algn="ctr">
                      <a:solidFill>
                        <a:schemeClr val="tx2"/>
                      </a:solidFill>
                      <a:prstDash val="solid"/>
                      <a:round/>
                      <a:headEnd type="none" w="med" len="med"/>
                      <a:tailEnd type="none" w="med" len="med"/>
                    </a:lnL>
                    <a:lnR>
                      <a:noFill/>
                    </a:lnR>
                    <a:lnT>
                      <a:noFill/>
                    </a:lnT>
                    <a:lnB w="6350" cap="flat" cmpd="sng" algn="ctr">
                      <a:no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10002"/>
                  </a:ext>
                </a:extLst>
              </a:tr>
              <a:tr h="209212">
                <a:tc vMerge="1">
                  <a:txBody>
                    <a:bodyPr/>
                    <a:lstStyle/>
                    <a:p>
                      <a:endParaRPr lang="en-US"/>
                    </a:p>
                  </a:txBody>
                  <a:tcPr/>
                </a:tc>
                <a:tc>
                  <a:txBody>
                    <a:bodyPr/>
                    <a:lstStyle/>
                    <a:p>
                      <a:pPr algn="ctr" fontAlgn="ctr"/>
                      <a:r>
                        <a:rPr lang="en-US" sz="1000" b="1" i="0" u="none" strike="noStrike" dirty="0">
                          <a:solidFill>
                            <a:schemeClr val="tx2"/>
                          </a:solidFill>
                          <a:latin typeface="Calibri"/>
                        </a:rPr>
                        <a:t>Air</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000" b="1" i="0" u="none" strike="noStrike" dirty="0">
                          <a:solidFill>
                            <a:schemeClr val="tx2"/>
                          </a:solidFill>
                          <a:latin typeface="Calibri"/>
                        </a:rPr>
                        <a:t>Ozone</a:t>
                      </a: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000" b="1" i="0" u="none" strike="noStrike" dirty="0">
                          <a:solidFill>
                            <a:schemeClr val="tx2"/>
                          </a:solidFill>
                          <a:latin typeface="Calibri"/>
                        </a:rPr>
                        <a:t>H</a:t>
                      </a:r>
                      <a:r>
                        <a:rPr lang="en-US" sz="1000" b="1" i="0" u="none" strike="noStrike" baseline="-25000" dirty="0">
                          <a:solidFill>
                            <a:schemeClr val="tx2"/>
                          </a:solidFill>
                          <a:latin typeface="Calibri"/>
                        </a:rPr>
                        <a:t>2</a:t>
                      </a:r>
                      <a:r>
                        <a:rPr lang="en-US" sz="1000" b="1" i="0" u="none" strike="noStrike" dirty="0">
                          <a:solidFill>
                            <a:schemeClr val="tx2"/>
                          </a:solidFill>
                          <a:latin typeface="Calibri"/>
                        </a:rPr>
                        <a:t>O</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no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000" b="1" i="0" u="none" strike="noStrike" dirty="0">
                          <a:solidFill>
                            <a:schemeClr val="tx2"/>
                          </a:solidFill>
                          <a:latin typeface="Calibri"/>
                        </a:rPr>
                        <a:t>Abx</a:t>
                      </a:r>
                    </a:p>
                  </a:txBody>
                  <a:tcPr marL="7268" marR="7268" marT="7268" marB="0" anchor="ctr">
                    <a:lnL w="6350" cap="flat" cmpd="sng" algn="ctr">
                      <a:solidFill>
                        <a:schemeClr val="tx2"/>
                      </a:solidFill>
                      <a:prstDash val="solid"/>
                      <a:round/>
                      <a:headEnd type="none" w="med" len="med"/>
                      <a:tailEnd type="none" w="med" len="med"/>
                    </a:lnL>
                    <a:lnR>
                      <a:noFill/>
                    </a:lnR>
                    <a:lnT w="6350" cap="flat" cmpd="sng" algn="ctr">
                      <a:no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259693">
                <a:tc gridSpan="5">
                  <a:txBody>
                    <a:bodyPr/>
                    <a:lstStyle/>
                    <a:p>
                      <a:pPr algn="ctr" fontAlgn="ctr"/>
                      <a:r>
                        <a:rPr lang="en-US" sz="1100" b="1" i="1" u="none" strike="noStrike" dirty="0">
                          <a:solidFill>
                            <a:schemeClr val="tx2"/>
                          </a:solidFill>
                          <a:latin typeface="Calibri"/>
                        </a:rPr>
                        <a:t>Lung Tissue</a:t>
                      </a:r>
                    </a:p>
                  </a:txBody>
                  <a:tcPr marL="7268" marR="7268" marT="7268" marB="0" anchor="ctr">
                    <a:lnL>
                      <a:noFill/>
                    </a:lnL>
                    <a:lnR>
                      <a:noFill/>
                    </a:lnR>
                    <a:lnT w="19050" cap="flat" cmpd="sng" algn="ctr">
                      <a:solidFill>
                        <a:schemeClr val="tx2"/>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365760">
                <a:tc>
                  <a:txBody>
                    <a:bodyPr/>
                    <a:lstStyle/>
                    <a:p>
                      <a:pPr algn="ctr" fontAlgn="ctr"/>
                      <a:r>
                        <a:rPr lang="en-US" sz="1000" b="0" i="0" u="none" strike="noStrike" dirty="0">
                          <a:solidFill>
                            <a:schemeClr val="tx2"/>
                          </a:solidFill>
                          <a:latin typeface="Calibri"/>
                        </a:rPr>
                        <a:t>Total biochemicals </a:t>
                      </a:r>
                      <a:r>
                        <a:rPr lang="en-US" sz="1000" b="0" i="1" u="none" strike="noStrike" dirty="0">
                          <a:solidFill>
                            <a:schemeClr val="tx2"/>
                          </a:solidFill>
                          <a:latin typeface="Calibri"/>
                        </a:rPr>
                        <a:t>p</a:t>
                      </a:r>
                      <a:r>
                        <a:rPr lang="en-US" sz="1000" b="0" i="0" u="none" strike="noStrike" dirty="0">
                          <a:solidFill>
                            <a:schemeClr val="tx2"/>
                          </a:solidFill>
                          <a:latin typeface="Calibri"/>
                        </a:rPr>
                        <a:t>≤0.05</a:t>
                      </a:r>
                    </a:p>
                  </a:txBody>
                  <a:tcPr marL="7268" marR="7268" marT="7268" marB="0" anchor="ctr">
                    <a:lnL>
                      <a:noFill/>
                    </a:lnL>
                    <a:lnR w="190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chemeClr val="tx2"/>
                          </a:solidFill>
                          <a:latin typeface="Calibri"/>
                        </a:rPr>
                        <a:t>144</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63</a:t>
                      </a: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230</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168</a:t>
                      </a:r>
                    </a:p>
                  </a:txBody>
                  <a:tcPr marL="7268" marR="7268" marT="7268" marB="0" anchor="ctr">
                    <a:lnL w="6350" cap="flat" cmpd="sng" algn="ctr">
                      <a:solidFill>
                        <a:schemeClr val="tx2"/>
                      </a:solidFill>
                      <a:prstDash val="solid"/>
                      <a:round/>
                      <a:headEnd type="none" w="med" len="med"/>
                      <a:tailEnd type="none" w="med" len="med"/>
                    </a:lnL>
                    <a:lnR>
                      <a:noFill/>
                    </a:lnR>
                    <a:lnT>
                      <a:noFill/>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65760">
                <a:tc>
                  <a:txBody>
                    <a:bodyPr/>
                    <a:lstStyle/>
                    <a:p>
                      <a:pPr algn="ctr" fontAlgn="ctr"/>
                      <a:r>
                        <a:rPr lang="en-US" sz="1000" b="0" i="0" u="none" strike="noStrike" dirty="0">
                          <a:solidFill>
                            <a:schemeClr val="tx2"/>
                          </a:solidFill>
                          <a:latin typeface="Calibri"/>
                        </a:rPr>
                        <a:t>Biochemicals </a:t>
                      </a:r>
                      <a:br>
                        <a:rPr lang="en-US" sz="1000" b="0" i="0" u="none" strike="noStrike" dirty="0">
                          <a:solidFill>
                            <a:schemeClr val="tx2"/>
                          </a:solidFill>
                          <a:latin typeface="Calibri"/>
                        </a:rPr>
                      </a:br>
                      <a:r>
                        <a:rPr lang="en-US" sz="1000" b="0" i="0" u="none" strike="noStrike" dirty="0">
                          <a:solidFill>
                            <a:schemeClr val="tx2"/>
                          </a:solidFill>
                          <a:latin typeface="Calibri"/>
                        </a:rPr>
                        <a:t>(</a:t>
                      </a:r>
                      <a:r>
                        <a:rPr lang="en-US" sz="1000" b="0" i="0" u="none" strike="noStrike" dirty="0">
                          <a:solidFill>
                            <a:srgbClr val="FF0000"/>
                          </a:solidFill>
                          <a:latin typeface="Calibri"/>
                        </a:rPr>
                        <a:t>↑</a:t>
                      </a:r>
                      <a:r>
                        <a:rPr lang="en-US" sz="1000" b="0" i="0" u="none" strike="noStrike" dirty="0">
                          <a:solidFill>
                            <a:srgbClr val="00B050"/>
                          </a:solidFill>
                          <a:latin typeface="Calibri"/>
                        </a:rPr>
                        <a:t>↓</a:t>
                      </a:r>
                      <a:r>
                        <a:rPr lang="en-US" sz="1000" b="0" i="0" u="none" strike="noStrike" dirty="0">
                          <a:solidFill>
                            <a:schemeClr val="tx2"/>
                          </a:solidFill>
                          <a:latin typeface="Calibri"/>
                        </a:rPr>
                        <a:t>)</a:t>
                      </a:r>
                    </a:p>
                  </a:txBody>
                  <a:tcPr marL="7268" marR="7268" marT="7268" marB="0" anchor="ctr">
                    <a:lnL>
                      <a:noFill/>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rgbClr val="FF0000"/>
                          </a:solidFill>
                          <a:latin typeface="Calibri"/>
                        </a:rPr>
                        <a:t>30</a:t>
                      </a:r>
                      <a:r>
                        <a:rPr lang="en-US" sz="1100" b="0" i="0" u="none" strike="noStrike" dirty="0">
                          <a:solidFill>
                            <a:schemeClr val="tx2"/>
                          </a:solidFill>
                          <a:latin typeface="Calibri"/>
                        </a:rPr>
                        <a:t>|</a:t>
                      </a:r>
                      <a:r>
                        <a:rPr lang="en-US" sz="1100" b="0" i="0" u="none" strike="noStrike" dirty="0">
                          <a:solidFill>
                            <a:srgbClr val="008000"/>
                          </a:solidFill>
                          <a:latin typeface="Calibri"/>
                        </a:rPr>
                        <a:t>114</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32</a:t>
                      </a:r>
                      <a:r>
                        <a:rPr lang="en-US" sz="1100" b="0" i="0" u="none" strike="noStrike" dirty="0">
                          <a:solidFill>
                            <a:schemeClr val="tx2"/>
                          </a:solidFill>
                          <a:latin typeface="Calibri"/>
                        </a:rPr>
                        <a:t>|</a:t>
                      </a:r>
                      <a:r>
                        <a:rPr lang="en-US" sz="1100" b="0" i="0" u="none" strike="noStrike" dirty="0">
                          <a:solidFill>
                            <a:srgbClr val="008000"/>
                          </a:solidFill>
                          <a:latin typeface="Calibri"/>
                        </a:rPr>
                        <a:t>31</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80</a:t>
                      </a:r>
                      <a:r>
                        <a:rPr lang="en-US" sz="1100" b="0" i="0" u="none" strike="noStrike" dirty="0">
                          <a:solidFill>
                            <a:schemeClr val="tx2"/>
                          </a:solidFill>
                          <a:latin typeface="Calibri"/>
                        </a:rPr>
                        <a:t>|</a:t>
                      </a:r>
                      <a:r>
                        <a:rPr lang="en-US" sz="1100" b="0" i="0" u="none" strike="noStrike" dirty="0">
                          <a:solidFill>
                            <a:srgbClr val="008000"/>
                          </a:solidFill>
                          <a:latin typeface="Calibri"/>
                        </a:rPr>
                        <a:t>150</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77</a:t>
                      </a:r>
                      <a:r>
                        <a:rPr lang="en-US" sz="1100" b="0" i="0" u="none" strike="noStrike" dirty="0">
                          <a:solidFill>
                            <a:schemeClr val="tx2"/>
                          </a:solidFill>
                          <a:latin typeface="Calibri"/>
                        </a:rPr>
                        <a:t>|</a:t>
                      </a:r>
                      <a:r>
                        <a:rPr lang="en-US" sz="1100" b="0" i="0" u="none" strike="noStrike" dirty="0">
                          <a:solidFill>
                            <a:srgbClr val="008000"/>
                          </a:solidFill>
                          <a:latin typeface="Calibri"/>
                        </a:rPr>
                        <a:t>91</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65760">
                <a:tc>
                  <a:txBody>
                    <a:bodyPr/>
                    <a:lstStyle/>
                    <a:p>
                      <a:pPr algn="ctr" fontAlgn="ctr"/>
                      <a:r>
                        <a:rPr lang="en-US" sz="1000" b="0" i="0" u="none" strike="noStrike" dirty="0">
                          <a:solidFill>
                            <a:schemeClr val="tx2"/>
                          </a:solidFill>
                          <a:latin typeface="Calibri"/>
                        </a:rPr>
                        <a:t>Total biochemicals 0.05&lt;</a:t>
                      </a:r>
                      <a:r>
                        <a:rPr lang="en-US" sz="1000" b="0" i="1" u="none" strike="noStrike" dirty="0">
                          <a:solidFill>
                            <a:schemeClr val="tx2"/>
                          </a:solidFill>
                          <a:latin typeface="Calibri"/>
                        </a:rPr>
                        <a:t>p</a:t>
                      </a:r>
                      <a:r>
                        <a:rPr lang="en-US" sz="1000" b="0" i="0" u="none" strike="noStrike" dirty="0">
                          <a:solidFill>
                            <a:schemeClr val="tx2"/>
                          </a:solidFill>
                          <a:latin typeface="Calibri"/>
                        </a:rPr>
                        <a:t>&lt;0.10</a:t>
                      </a:r>
                    </a:p>
                  </a:txBody>
                  <a:tcPr marL="7268" marR="7268" marT="7268" marB="0" anchor="ctr">
                    <a:lnL>
                      <a:noFill/>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chemeClr val="tx2"/>
                          </a:solidFill>
                          <a:latin typeface="Calibri"/>
                        </a:rPr>
                        <a:t>41</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32</a:t>
                      </a: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43</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40</a:t>
                      </a:r>
                    </a:p>
                  </a:txBody>
                  <a:tcPr marL="7268" marR="7268" marT="7268" marB="0" anchor="ctr">
                    <a:lnL w="6350" cap="flat" cmpd="sng" algn="ctr">
                      <a:solidFill>
                        <a:schemeClr val="tx2"/>
                      </a:solidFill>
                      <a:prstDash val="solid"/>
                      <a:round/>
                      <a:headEnd type="none" w="med" len="med"/>
                      <a:tailEnd type="none" w="med" len="med"/>
                    </a:lnL>
                    <a:lnR>
                      <a:noFill/>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65760">
                <a:tc>
                  <a:txBody>
                    <a:bodyPr/>
                    <a:lstStyle/>
                    <a:p>
                      <a:pPr algn="ctr" fontAlgn="ctr"/>
                      <a:r>
                        <a:rPr lang="en-US" sz="1000" b="0" i="0" u="none" strike="noStrike" dirty="0">
                          <a:solidFill>
                            <a:schemeClr val="tx2"/>
                          </a:solidFill>
                          <a:latin typeface="Calibri"/>
                        </a:rPr>
                        <a:t>Biochemicals </a:t>
                      </a:r>
                      <a:br>
                        <a:rPr lang="en-US" sz="1000" b="0" i="0" u="none" strike="noStrike" dirty="0">
                          <a:solidFill>
                            <a:schemeClr val="tx2"/>
                          </a:solidFill>
                          <a:latin typeface="Calibri"/>
                        </a:rPr>
                      </a:br>
                      <a:r>
                        <a:rPr lang="en-US" sz="1000" b="0" i="0" u="none" strike="noStrike" dirty="0">
                          <a:solidFill>
                            <a:schemeClr val="tx2"/>
                          </a:solidFill>
                          <a:latin typeface="Calibri"/>
                        </a:rPr>
                        <a:t>(</a:t>
                      </a:r>
                      <a:r>
                        <a:rPr lang="en-US" sz="1000" b="0" i="0" u="none" strike="noStrike" dirty="0">
                          <a:solidFill>
                            <a:srgbClr val="FF0000"/>
                          </a:solidFill>
                          <a:latin typeface="Calibri"/>
                        </a:rPr>
                        <a:t>↑</a:t>
                      </a:r>
                      <a:r>
                        <a:rPr lang="en-US" sz="1000" b="0" i="0" u="none" strike="noStrike" dirty="0">
                          <a:solidFill>
                            <a:srgbClr val="00B050"/>
                          </a:solidFill>
                          <a:latin typeface="Calibri"/>
                        </a:rPr>
                        <a:t>↓</a:t>
                      </a:r>
                      <a:r>
                        <a:rPr lang="en-US" sz="1000" b="0" i="0" u="none" strike="noStrike" dirty="0">
                          <a:solidFill>
                            <a:schemeClr val="tx2"/>
                          </a:solidFill>
                          <a:latin typeface="Calibri"/>
                        </a:rPr>
                        <a:t>)</a:t>
                      </a:r>
                    </a:p>
                  </a:txBody>
                  <a:tcPr marL="7268" marR="7268" marT="7268" marB="0" anchor="ctr">
                    <a:lnL>
                      <a:noFill/>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rgbClr val="FF0000"/>
                          </a:solidFill>
                          <a:latin typeface="Calibri"/>
                        </a:rPr>
                        <a:t>9</a:t>
                      </a:r>
                      <a:r>
                        <a:rPr lang="en-US" sz="1100" b="0" i="0" u="none" strike="noStrike" dirty="0">
                          <a:solidFill>
                            <a:schemeClr val="tx2"/>
                          </a:solidFill>
                          <a:latin typeface="Calibri"/>
                        </a:rPr>
                        <a:t>|</a:t>
                      </a:r>
                      <a:r>
                        <a:rPr lang="en-US" sz="1100" b="0" i="0" u="none" strike="noStrike" dirty="0">
                          <a:solidFill>
                            <a:srgbClr val="008000"/>
                          </a:solidFill>
                          <a:latin typeface="Calibri"/>
                        </a:rPr>
                        <a:t>32</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17</a:t>
                      </a:r>
                      <a:r>
                        <a:rPr lang="en-US" sz="1100" b="0" i="0" u="none" strike="noStrike" dirty="0">
                          <a:solidFill>
                            <a:schemeClr val="tx2"/>
                          </a:solidFill>
                          <a:latin typeface="Calibri"/>
                        </a:rPr>
                        <a:t>|</a:t>
                      </a:r>
                      <a:r>
                        <a:rPr lang="en-US" sz="1100" b="0" i="0" u="none" strike="noStrike" dirty="0">
                          <a:solidFill>
                            <a:srgbClr val="008000"/>
                          </a:solidFill>
                          <a:latin typeface="Calibri"/>
                        </a:rPr>
                        <a:t>15</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18</a:t>
                      </a:r>
                      <a:r>
                        <a:rPr lang="en-US" sz="1100" b="0" i="0" u="none" strike="noStrike" dirty="0">
                          <a:solidFill>
                            <a:schemeClr val="tx2"/>
                          </a:solidFill>
                          <a:latin typeface="Calibri"/>
                        </a:rPr>
                        <a:t>|</a:t>
                      </a:r>
                      <a:r>
                        <a:rPr lang="en-US" sz="1100" b="0" i="0" u="none" strike="noStrike" dirty="0">
                          <a:solidFill>
                            <a:srgbClr val="008000"/>
                          </a:solidFill>
                          <a:latin typeface="Calibri"/>
                        </a:rPr>
                        <a:t>25</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22</a:t>
                      </a:r>
                      <a:r>
                        <a:rPr lang="en-US" sz="1100" b="0" i="0" u="none" strike="noStrike" dirty="0">
                          <a:solidFill>
                            <a:schemeClr val="tx2"/>
                          </a:solidFill>
                          <a:latin typeface="Calibri"/>
                        </a:rPr>
                        <a:t>|</a:t>
                      </a:r>
                      <a:r>
                        <a:rPr lang="en-US" sz="1100" b="0" i="0" u="none" strike="noStrike" dirty="0">
                          <a:solidFill>
                            <a:srgbClr val="008000"/>
                          </a:solidFill>
                          <a:latin typeface="Calibri"/>
                        </a:rPr>
                        <a:t>18</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59693">
                <a:tc gridSpan="5">
                  <a:txBody>
                    <a:bodyPr/>
                    <a:lstStyle/>
                    <a:p>
                      <a:pPr algn="ctr" fontAlgn="ctr"/>
                      <a:r>
                        <a:rPr lang="en-US" sz="1100" b="1" i="1" u="none" strike="noStrike" dirty="0">
                          <a:solidFill>
                            <a:schemeClr val="tx2"/>
                          </a:solidFill>
                          <a:latin typeface="Calibri"/>
                        </a:rPr>
                        <a:t>Serum</a:t>
                      </a:r>
                    </a:p>
                  </a:txBody>
                  <a:tcPr marL="7268" marR="7268" marT="7268" marB="0" anchor="ctr">
                    <a:lnL>
                      <a:noFill/>
                    </a:lnL>
                    <a:lnR>
                      <a:noFill/>
                    </a:lnR>
                    <a:lnT w="19050" cap="flat" cmpd="sng" algn="ctr">
                      <a:solidFill>
                        <a:schemeClr val="tx2"/>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r h="365760">
                <a:tc>
                  <a:txBody>
                    <a:bodyPr/>
                    <a:lstStyle/>
                    <a:p>
                      <a:pPr algn="ctr" fontAlgn="ctr"/>
                      <a:r>
                        <a:rPr lang="en-US" sz="1000" b="0" i="0" u="none" strike="noStrike" dirty="0">
                          <a:solidFill>
                            <a:schemeClr val="tx2"/>
                          </a:solidFill>
                          <a:latin typeface="Calibri"/>
                        </a:rPr>
                        <a:t>Total biochemicals </a:t>
                      </a:r>
                      <a:r>
                        <a:rPr lang="en-US" sz="1000" b="0" i="1" u="none" strike="noStrike" dirty="0">
                          <a:solidFill>
                            <a:schemeClr val="tx2"/>
                          </a:solidFill>
                          <a:latin typeface="Calibri"/>
                        </a:rPr>
                        <a:t>p</a:t>
                      </a:r>
                      <a:r>
                        <a:rPr lang="en-US" sz="1000" b="0" i="0" u="none" strike="noStrike" dirty="0">
                          <a:solidFill>
                            <a:schemeClr val="tx2"/>
                          </a:solidFill>
                          <a:latin typeface="Calibri"/>
                        </a:rPr>
                        <a:t>≤0.05</a:t>
                      </a:r>
                    </a:p>
                  </a:txBody>
                  <a:tcPr marL="7268" marR="7268" marT="7268" marB="0" anchor="ctr">
                    <a:lnL>
                      <a:noFill/>
                    </a:lnL>
                    <a:lnR w="190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chemeClr val="tx2"/>
                          </a:solidFill>
                          <a:latin typeface="Calibri"/>
                        </a:rPr>
                        <a:t>244</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159</a:t>
                      </a: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257</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291</a:t>
                      </a:r>
                    </a:p>
                  </a:txBody>
                  <a:tcPr marL="7268" marR="7268" marT="7268" marB="0" anchor="ctr">
                    <a:lnL w="6350" cap="flat" cmpd="sng" algn="ctr">
                      <a:solidFill>
                        <a:schemeClr val="tx2"/>
                      </a:solidFill>
                      <a:prstDash val="solid"/>
                      <a:round/>
                      <a:headEnd type="none" w="med" len="med"/>
                      <a:tailEnd type="none" w="med" len="med"/>
                    </a:lnL>
                    <a:lnR>
                      <a:noFill/>
                    </a:lnR>
                    <a:lnT>
                      <a:noFill/>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365760">
                <a:tc>
                  <a:txBody>
                    <a:bodyPr/>
                    <a:lstStyle/>
                    <a:p>
                      <a:pPr algn="ctr" fontAlgn="ctr"/>
                      <a:r>
                        <a:rPr lang="en-US" sz="1000" b="0" i="0" u="none" strike="noStrike" dirty="0">
                          <a:solidFill>
                            <a:schemeClr val="tx2"/>
                          </a:solidFill>
                          <a:latin typeface="Calibri"/>
                        </a:rPr>
                        <a:t>Biochemicals </a:t>
                      </a:r>
                      <a:br>
                        <a:rPr lang="en-US" sz="1000" b="0" i="0" u="none" strike="noStrike" dirty="0">
                          <a:solidFill>
                            <a:schemeClr val="tx2"/>
                          </a:solidFill>
                          <a:latin typeface="Calibri"/>
                        </a:rPr>
                      </a:br>
                      <a:r>
                        <a:rPr lang="en-US" sz="1000" b="0" i="0" u="none" strike="noStrike" dirty="0">
                          <a:solidFill>
                            <a:schemeClr val="tx2"/>
                          </a:solidFill>
                          <a:latin typeface="Calibri"/>
                        </a:rPr>
                        <a:t>(</a:t>
                      </a:r>
                      <a:r>
                        <a:rPr lang="en-US" sz="1000" b="0" i="0" u="none" strike="noStrike" dirty="0">
                          <a:solidFill>
                            <a:srgbClr val="FF0000"/>
                          </a:solidFill>
                          <a:latin typeface="Calibri"/>
                        </a:rPr>
                        <a:t>↑</a:t>
                      </a:r>
                      <a:r>
                        <a:rPr lang="en-US" sz="1000" b="0" i="0" u="none" strike="noStrike" dirty="0">
                          <a:solidFill>
                            <a:srgbClr val="00B050"/>
                          </a:solidFill>
                          <a:latin typeface="Calibri"/>
                        </a:rPr>
                        <a:t>↓</a:t>
                      </a:r>
                      <a:r>
                        <a:rPr lang="en-US" sz="1000" b="0" i="0" u="none" strike="noStrike" dirty="0">
                          <a:solidFill>
                            <a:schemeClr val="tx2"/>
                          </a:solidFill>
                          <a:latin typeface="Calibri"/>
                        </a:rPr>
                        <a:t>)</a:t>
                      </a:r>
                    </a:p>
                  </a:txBody>
                  <a:tcPr marL="7268" marR="7268" marT="7268" marB="0" anchor="ctr">
                    <a:lnL>
                      <a:noFill/>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rgbClr val="FF0000"/>
                          </a:solidFill>
                          <a:latin typeface="Calibri"/>
                        </a:rPr>
                        <a:t>146</a:t>
                      </a:r>
                      <a:r>
                        <a:rPr lang="en-US" sz="1100" b="0" i="0" u="none" strike="noStrike" dirty="0">
                          <a:solidFill>
                            <a:schemeClr val="tx2"/>
                          </a:solidFill>
                          <a:latin typeface="Calibri"/>
                        </a:rPr>
                        <a:t>|</a:t>
                      </a:r>
                      <a:r>
                        <a:rPr lang="en-US" sz="1100" b="0" i="0" u="none" strike="noStrike" dirty="0">
                          <a:solidFill>
                            <a:srgbClr val="008000"/>
                          </a:solidFill>
                          <a:latin typeface="Calibri"/>
                        </a:rPr>
                        <a:t>98</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51</a:t>
                      </a:r>
                      <a:r>
                        <a:rPr lang="en-US" sz="1100" b="0" i="0" u="none" strike="noStrike" dirty="0">
                          <a:solidFill>
                            <a:schemeClr val="tx2"/>
                          </a:solidFill>
                          <a:latin typeface="Calibri"/>
                        </a:rPr>
                        <a:t>|</a:t>
                      </a:r>
                      <a:r>
                        <a:rPr lang="en-US" sz="1100" b="0" i="0" u="none" strike="noStrike" dirty="0">
                          <a:solidFill>
                            <a:srgbClr val="008000"/>
                          </a:solidFill>
                          <a:latin typeface="Calibri"/>
                        </a:rPr>
                        <a:t>108</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92</a:t>
                      </a:r>
                      <a:r>
                        <a:rPr lang="en-US" sz="1100" b="0" i="0" u="none" strike="noStrike" dirty="0">
                          <a:solidFill>
                            <a:schemeClr val="tx2"/>
                          </a:solidFill>
                          <a:latin typeface="Calibri"/>
                        </a:rPr>
                        <a:t>|</a:t>
                      </a:r>
                      <a:r>
                        <a:rPr lang="en-US" sz="1100" b="0" i="0" u="none" strike="noStrike" dirty="0">
                          <a:solidFill>
                            <a:srgbClr val="008000"/>
                          </a:solidFill>
                          <a:latin typeface="Calibri"/>
                        </a:rPr>
                        <a:t>165</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54</a:t>
                      </a:r>
                      <a:r>
                        <a:rPr lang="en-US" sz="1100" b="0" i="0" u="none" strike="noStrike" dirty="0">
                          <a:solidFill>
                            <a:schemeClr val="tx2"/>
                          </a:solidFill>
                          <a:latin typeface="Calibri"/>
                        </a:rPr>
                        <a:t>|</a:t>
                      </a:r>
                      <a:r>
                        <a:rPr lang="en-US" sz="1100" b="0" i="0" u="none" strike="noStrike" dirty="0">
                          <a:solidFill>
                            <a:srgbClr val="008000"/>
                          </a:solidFill>
                          <a:latin typeface="Calibri"/>
                        </a:rPr>
                        <a:t>237</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365760">
                <a:tc>
                  <a:txBody>
                    <a:bodyPr/>
                    <a:lstStyle/>
                    <a:p>
                      <a:pPr algn="ctr" fontAlgn="ctr"/>
                      <a:r>
                        <a:rPr lang="en-US" sz="1000" b="0" i="0" u="none" strike="noStrike" dirty="0">
                          <a:solidFill>
                            <a:schemeClr val="tx2"/>
                          </a:solidFill>
                          <a:latin typeface="Calibri"/>
                        </a:rPr>
                        <a:t>Total biochemicals 0.05&lt;</a:t>
                      </a:r>
                      <a:r>
                        <a:rPr lang="en-US" sz="1000" b="0" i="1" u="none" strike="noStrike" dirty="0">
                          <a:solidFill>
                            <a:schemeClr val="tx2"/>
                          </a:solidFill>
                          <a:latin typeface="Calibri"/>
                        </a:rPr>
                        <a:t>p</a:t>
                      </a:r>
                      <a:r>
                        <a:rPr lang="en-US" sz="1000" b="0" i="0" u="none" strike="noStrike" dirty="0">
                          <a:solidFill>
                            <a:schemeClr val="tx2"/>
                          </a:solidFill>
                          <a:latin typeface="Calibri"/>
                        </a:rPr>
                        <a:t>&lt;0.10</a:t>
                      </a:r>
                    </a:p>
                  </a:txBody>
                  <a:tcPr marL="7268" marR="7268" marT="7268" marB="0" anchor="ctr">
                    <a:lnL>
                      <a:noFill/>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chemeClr val="tx2"/>
                          </a:solidFill>
                          <a:latin typeface="Calibri"/>
                        </a:rPr>
                        <a:t>37</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52</a:t>
                      </a: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42</a:t>
                      </a: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chemeClr val="tx2"/>
                          </a:solidFill>
                          <a:latin typeface="Calibri"/>
                        </a:rPr>
                        <a:t>48</a:t>
                      </a:r>
                    </a:p>
                  </a:txBody>
                  <a:tcPr marL="7268" marR="7268" marT="7268" marB="0" anchor="ctr">
                    <a:lnL w="6350" cap="flat" cmpd="sng" algn="ctr">
                      <a:solidFill>
                        <a:schemeClr val="tx2"/>
                      </a:solidFill>
                      <a:prstDash val="solid"/>
                      <a:round/>
                      <a:headEnd type="none" w="med" len="med"/>
                      <a:tailEnd type="none" w="med" len="med"/>
                    </a:lnL>
                    <a:lnR>
                      <a:noFill/>
                    </a:lnR>
                    <a:lnT w="190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365760">
                <a:tc>
                  <a:txBody>
                    <a:bodyPr/>
                    <a:lstStyle/>
                    <a:p>
                      <a:pPr algn="ctr" fontAlgn="ctr"/>
                      <a:r>
                        <a:rPr lang="en-US" sz="1000" b="0" i="0" u="none" strike="noStrike" dirty="0">
                          <a:solidFill>
                            <a:schemeClr val="tx2"/>
                          </a:solidFill>
                          <a:latin typeface="Calibri"/>
                        </a:rPr>
                        <a:t>Biochemicals </a:t>
                      </a:r>
                      <a:br>
                        <a:rPr lang="en-US" sz="1000" b="0" i="0" u="none" strike="noStrike" dirty="0">
                          <a:solidFill>
                            <a:schemeClr val="tx2"/>
                          </a:solidFill>
                          <a:latin typeface="Calibri"/>
                        </a:rPr>
                      </a:br>
                      <a:r>
                        <a:rPr lang="en-US" sz="1000" b="0" i="0" u="none" strike="noStrike" dirty="0">
                          <a:solidFill>
                            <a:schemeClr val="tx2"/>
                          </a:solidFill>
                          <a:latin typeface="Calibri"/>
                        </a:rPr>
                        <a:t>(</a:t>
                      </a:r>
                      <a:r>
                        <a:rPr lang="en-US" sz="1000" b="0" i="0" u="none" strike="noStrike" dirty="0">
                          <a:solidFill>
                            <a:srgbClr val="FF0000"/>
                          </a:solidFill>
                          <a:latin typeface="Calibri"/>
                        </a:rPr>
                        <a:t>↑</a:t>
                      </a:r>
                      <a:r>
                        <a:rPr lang="en-US" sz="1000" b="0" i="0" u="none" strike="noStrike" dirty="0">
                          <a:solidFill>
                            <a:srgbClr val="00B050"/>
                          </a:solidFill>
                          <a:latin typeface="Calibri"/>
                        </a:rPr>
                        <a:t>↓</a:t>
                      </a:r>
                      <a:r>
                        <a:rPr lang="en-US" sz="1000" b="0" i="0" u="none" strike="noStrike" dirty="0">
                          <a:solidFill>
                            <a:schemeClr val="tx2"/>
                          </a:solidFill>
                          <a:latin typeface="Calibri"/>
                        </a:rPr>
                        <a:t>)</a:t>
                      </a:r>
                    </a:p>
                  </a:txBody>
                  <a:tcPr marL="7268" marR="7268" marT="7268" marB="0" anchor="ctr">
                    <a:lnL>
                      <a:noFill/>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100" b="0" i="0" u="none" strike="noStrike" dirty="0">
                          <a:solidFill>
                            <a:srgbClr val="FF0000"/>
                          </a:solidFill>
                          <a:latin typeface="Calibri"/>
                        </a:rPr>
                        <a:t>26</a:t>
                      </a:r>
                      <a:r>
                        <a:rPr lang="en-US" sz="1100" b="0" i="0" u="none" strike="noStrike" dirty="0">
                          <a:solidFill>
                            <a:schemeClr val="tx2"/>
                          </a:solidFill>
                          <a:latin typeface="Calibri"/>
                        </a:rPr>
                        <a:t>|</a:t>
                      </a:r>
                      <a:r>
                        <a:rPr lang="en-US" sz="1100" b="0" i="0" u="none" strike="noStrike" dirty="0">
                          <a:solidFill>
                            <a:srgbClr val="008000"/>
                          </a:solidFill>
                          <a:latin typeface="Calibri"/>
                        </a:rPr>
                        <a:t>11</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16</a:t>
                      </a:r>
                      <a:r>
                        <a:rPr lang="en-US" sz="1100" b="0" i="0" u="none" strike="noStrike" dirty="0">
                          <a:solidFill>
                            <a:schemeClr val="tx2"/>
                          </a:solidFill>
                          <a:latin typeface="Calibri"/>
                        </a:rPr>
                        <a:t>|</a:t>
                      </a:r>
                      <a:r>
                        <a:rPr lang="en-US" sz="1100" b="0" i="0" u="none" strike="noStrike" dirty="0">
                          <a:solidFill>
                            <a:srgbClr val="008000"/>
                          </a:solidFill>
                          <a:latin typeface="Calibri"/>
                        </a:rPr>
                        <a:t>36</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16</a:t>
                      </a:r>
                      <a:r>
                        <a:rPr lang="en-US" sz="1100" b="0" i="0" u="none" strike="noStrike" dirty="0">
                          <a:solidFill>
                            <a:schemeClr val="tx2"/>
                          </a:solidFill>
                          <a:latin typeface="Calibri"/>
                        </a:rPr>
                        <a:t>|</a:t>
                      </a:r>
                      <a:r>
                        <a:rPr lang="en-US" sz="1100" b="0" i="0" u="none" strike="noStrike" dirty="0">
                          <a:solidFill>
                            <a:srgbClr val="008000"/>
                          </a:solidFill>
                          <a:latin typeface="Calibri"/>
                        </a:rPr>
                        <a:t>26</a:t>
                      </a:r>
                      <a:endParaRPr lang="en-US" sz="1100" b="0" i="0" u="none" strike="noStrike" dirty="0">
                        <a:solidFill>
                          <a:srgbClr val="FF0000"/>
                        </a:solidFill>
                        <a:latin typeface="Calibri"/>
                      </a:endParaRPr>
                    </a:p>
                  </a:txBody>
                  <a:tcPr marL="7268" marR="7268" marT="7268"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100" b="0" i="0" u="none" strike="noStrike" dirty="0">
                          <a:solidFill>
                            <a:srgbClr val="FF0000"/>
                          </a:solidFill>
                          <a:latin typeface="Calibri"/>
                        </a:rPr>
                        <a:t>12</a:t>
                      </a:r>
                      <a:r>
                        <a:rPr lang="en-US" sz="1100" b="0" i="0" u="none" strike="noStrike" dirty="0">
                          <a:solidFill>
                            <a:schemeClr val="tx2"/>
                          </a:solidFill>
                          <a:latin typeface="Calibri"/>
                        </a:rPr>
                        <a:t>|</a:t>
                      </a:r>
                      <a:r>
                        <a:rPr lang="en-US" sz="1100" b="0" i="0" u="none" strike="noStrike" dirty="0">
                          <a:solidFill>
                            <a:srgbClr val="008000"/>
                          </a:solidFill>
                          <a:latin typeface="Calibri"/>
                        </a:rPr>
                        <a:t>36</a:t>
                      </a:r>
                      <a:endParaRPr lang="en-US" sz="1100" b="0" i="0" u="none" strike="noStrike" dirty="0">
                        <a:solidFill>
                          <a:srgbClr val="FF0000"/>
                        </a:solidFill>
                        <a:latin typeface="Calibri"/>
                      </a:endParaRPr>
                    </a:p>
                  </a:txBody>
                  <a:tcPr marL="7268" marR="7268" marT="7268"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pPr algn="ctr"/>
            <a:r>
              <a:rPr lang="en-US" sz="3000" dirty="0" smtClean="0">
                <a:solidFill>
                  <a:schemeClr val="tx2"/>
                </a:solidFill>
                <a:latin typeface="Calibri" pitchFamily="34" charset="0"/>
              </a:rPr>
              <a:t>Statistical Summary</a:t>
            </a:r>
          </a:p>
        </p:txBody>
      </p:sp>
      <p:sp>
        <p:nvSpPr>
          <p:cNvPr id="8195" name="Line 5"/>
          <p:cNvSpPr>
            <a:spLocks noChangeShapeType="1"/>
          </p:cNvSpPr>
          <p:nvPr/>
        </p:nvSpPr>
        <p:spPr bwMode="auto">
          <a:xfrm>
            <a:off x="3505200" y="4162425"/>
            <a:ext cx="0" cy="0"/>
          </a:xfrm>
          <a:prstGeom prst="line">
            <a:avLst/>
          </a:prstGeom>
          <a:noFill/>
          <a:ln w="12700" cap="rnd">
            <a:solidFill>
              <a:srgbClr val="000000"/>
            </a:solidFill>
            <a:round/>
            <a:headEnd/>
            <a:tailEnd/>
          </a:ln>
        </p:spPr>
        <p:txBody>
          <a:bodyPr/>
          <a:lstStyle/>
          <a:p>
            <a:endParaRPr lang="en-US" dirty="0"/>
          </a:p>
        </p:txBody>
      </p:sp>
      <p:sp>
        <p:nvSpPr>
          <p:cNvPr id="7" name="Rounded Rectangle 6"/>
          <p:cNvSpPr/>
          <p:nvPr/>
        </p:nvSpPr>
        <p:spPr>
          <a:xfrm>
            <a:off x="2218268" y="5105399"/>
            <a:ext cx="4758268" cy="919401"/>
          </a:xfrm>
          <a:prstGeom prst="roundRect">
            <a:avLst/>
          </a:prstGeom>
          <a:solidFill>
            <a:srgbClr val="F0F5FA"/>
          </a:solidFill>
          <a:effectLst>
            <a:outerShdw blurRad="50800" dist="38100" dir="5400000" algn="t" rotWithShape="0">
              <a:prstClr val="black">
                <a:alpha val="40000"/>
              </a:prstClr>
            </a:outerShdw>
          </a:effectLst>
        </p:spPr>
        <p:txBody>
          <a:bodyPr wrap="square">
            <a:spAutoFit/>
          </a:bodyPr>
          <a:lstStyle/>
          <a:p>
            <a:pPr algn="ctr"/>
            <a:r>
              <a:rPr lang="en-US" sz="1600" i="1" dirty="0" smtClean="0">
                <a:solidFill>
                  <a:schemeClr val="tx2"/>
                </a:solidFill>
                <a:latin typeface="+mn-lt"/>
              </a:rPr>
              <a:t>From analysis of the dataset total</a:t>
            </a:r>
            <a:br>
              <a:rPr lang="en-US" sz="1600" i="1" dirty="0" smtClean="0">
                <a:solidFill>
                  <a:schemeClr val="tx2"/>
                </a:solidFill>
                <a:latin typeface="+mn-lt"/>
              </a:rPr>
            </a:br>
            <a:r>
              <a:rPr lang="en-US" sz="1600" i="1" dirty="0" smtClean="0">
                <a:solidFill>
                  <a:schemeClr val="tx2"/>
                </a:solidFill>
              </a:rPr>
              <a:t> 499</a:t>
            </a:r>
            <a:r>
              <a:rPr lang="en-US" sz="1600" i="1" dirty="0" smtClean="0">
                <a:solidFill>
                  <a:schemeClr val="tx2"/>
                </a:solidFill>
                <a:latin typeface="+mn-lt"/>
              </a:rPr>
              <a:t> named biochemicals detected  in  lung tissue and</a:t>
            </a:r>
            <a:br>
              <a:rPr lang="en-US" sz="1600" i="1" dirty="0" smtClean="0">
                <a:solidFill>
                  <a:schemeClr val="tx2"/>
                </a:solidFill>
                <a:latin typeface="+mn-lt"/>
              </a:rPr>
            </a:br>
            <a:r>
              <a:rPr lang="en-US" sz="1600" i="1" dirty="0" smtClean="0">
                <a:solidFill>
                  <a:schemeClr val="tx2"/>
                </a:solidFill>
                <a:latin typeface="+mn-lt"/>
              </a:rPr>
              <a:t>562 named biochemicals detected in serum</a:t>
            </a:r>
            <a:endParaRPr lang="en-US" sz="1600" i="1" dirty="0">
              <a:solidFill>
                <a:schemeClr val="tx2"/>
              </a:solidFill>
              <a:latin typeface="+mn-lt"/>
            </a:endParaRPr>
          </a:p>
        </p:txBody>
      </p:sp>
      <p:graphicFrame>
        <p:nvGraphicFramePr>
          <p:cNvPr id="11" name="Table 10"/>
          <p:cNvGraphicFramePr>
            <a:graphicFrameLocks noGrp="1"/>
          </p:cNvGraphicFramePr>
          <p:nvPr/>
        </p:nvGraphicFramePr>
        <p:xfrm>
          <a:off x="1936750" y="1169458"/>
          <a:ext cx="5222209" cy="3499485"/>
        </p:xfrm>
        <a:graphic>
          <a:graphicData uri="http://schemas.openxmlformats.org/drawingml/2006/table">
            <a:tbl>
              <a:tblPr>
                <a:effectLst>
                  <a:innerShdw blurRad="114300">
                    <a:prstClr val="black"/>
                  </a:innerShdw>
                </a:effectLst>
              </a:tblPr>
              <a:tblGrid>
                <a:gridCol w="1381729">
                  <a:extLst>
                    <a:ext uri="{9D8B030D-6E8A-4147-A177-3AD203B41FA5}">
                      <a16:colId xmlns:a16="http://schemas.microsoft.com/office/drawing/2014/main" val="20000"/>
                    </a:ext>
                  </a:extLst>
                </a:gridCol>
                <a:gridCol w="1280160">
                  <a:extLst>
                    <a:ext uri="{9D8B030D-6E8A-4147-A177-3AD203B41FA5}">
                      <a16:colId xmlns:a16="http://schemas.microsoft.com/office/drawing/2014/main" val="20001"/>
                    </a:ext>
                  </a:extLst>
                </a:gridCol>
                <a:gridCol w="1280160">
                  <a:extLst>
                    <a:ext uri="{9D8B030D-6E8A-4147-A177-3AD203B41FA5}">
                      <a16:colId xmlns:a16="http://schemas.microsoft.com/office/drawing/2014/main" val="20002"/>
                    </a:ext>
                  </a:extLst>
                </a:gridCol>
                <a:gridCol w="1280160">
                  <a:extLst>
                    <a:ext uri="{9D8B030D-6E8A-4147-A177-3AD203B41FA5}">
                      <a16:colId xmlns:a16="http://schemas.microsoft.com/office/drawing/2014/main" val="20003"/>
                    </a:ext>
                  </a:extLst>
                </a:gridCol>
              </a:tblGrid>
              <a:tr h="548640">
                <a:tc gridSpan="4">
                  <a:txBody>
                    <a:bodyPr/>
                    <a:lstStyle/>
                    <a:p>
                      <a:pPr algn="ctr" fontAlgn="ctr"/>
                      <a:r>
                        <a:rPr lang="en-US" sz="1800" b="1" i="0" u="none" strike="noStrike" dirty="0">
                          <a:solidFill>
                            <a:srgbClr val="FFD85B"/>
                          </a:solidFill>
                          <a:latin typeface="Calibri"/>
                        </a:rPr>
                        <a:t>Statistical Summary</a:t>
                      </a:r>
                      <a:r>
                        <a:rPr lang="en-US" sz="1100" b="1" i="0" u="none" strike="noStrike" dirty="0">
                          <a:solidFill>
                            <a:srgbClr val="FFD85B"/>
                          </a:solidFill>
                          <a:latin typeface="Calibri"/>
                        </a:rPr>
                        <a:t/>
                      </a:r>
                      <a:br>
                        <a:rPr lang="en-US" sz="1100" b="1" i="0" u="none" strike="noStrike" dirty="0">
                          <a:solidFill>
                            <a:srgbClr val="FFD85B"/>
                          </a:solidFill>
                          <a:latin typeface="Calibri"/>
                        </a:rPr>
                      </a:br>
                      <a:r>
                        <a:rPr lang="en-US" sz="1400" b="1" i="0" u="none" strike="noStrike" dirty="0">
                          <a:solidFill>
                            <a:srgbClr val="FFD85B"/>
                          </a:solidFill>
                          <a:latin typeface="Calibri"/>
                        </a:rPr>
                        <a:t>Two-Way  ANOVA</a:t>
                      </a:r>
                    </a:p>
                  </a:txBody>
                  <a:tcPr marL="9525" marR="9525" marT="9525" marB="0" anchor="ctr">
                    <a:lnL>
                      <a:noFill/>
                    </a:lnL>
                    <a:lnR>
                      <a:noFill/>
                    </a:lnR>
                    <a:lnT w="190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a:txBody>
                    <a:bodyPr/>
                    <a:lstStyle/>
                    <a:p>
                      <a:pPr algn="ctr" fontAlgn="ctr"/>
                      <a:r>
                        <a:rPr lang="en-US" sz="100" b="0" i="0" u="none" strike="noStrike" dirty="0">
                          <a:solidFill>
                            <a:srgbClr val="000000"/>
                          </a:solidFill>
                          <a:latin typeface="Calibri"/>
                        </a:rPr>
                        <a:t> </a:t>
                      </a:r>
                    </a:p>
                  </a:txBody>
                  <a:tcPr marL="9525" marR="9525" marT="9525"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tc>
                  <a:txBody>
                    <a:bodyPr/>
                    <a:lstStyle/>
                    <a:p>
                      <a:pPr algn="ctr" fontAlgn="ctr"/>
                      <a:r>
                        <a:rPr lang="en-US" sz="100" b="0" i="0" u="none" strike="noStrike" dirty="0">
                          <a:solidFill>
                            <a:srgbClr val="000000"/>
                          </a:solidFill>
                          <a:latin typeface="Calibri"/>
                        </a:rPr>
                        <a:t> </a:t>
                      </a:r>
                    </a:p>
                  </a:txBody>
                  <a:tcPr marL="9525" marR="9525" marT="9525"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tc>
                  <a:txBody>
                    <a:bodyPr/>
                    <a:lstStyle/>
                    <a:p>
                      <a:pPr algn="ctr" fontAlgn="ctr"/>
                      <a:r>
                        <a:rPr lang="en-US" sz="100" b="0" i="0" u="none" strike="noStrike" dirty="0">
                          <a:solidFill>
                            <a:srgbClr val="000000"/>
                          </a:solidFill>
                          <a:latin typeface="Calibri"/>
                        </a:rPr>
                        <a:t> </a:t>
                      </a:r>
                    </a:p>
                  </a:txBody>
                  <a:tcPr marL="9525" marR="9525" marT="9525"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tc>
                  <a:txBody>
                    <a:bodyPr/>
                    <a:lstStyle/>
                    <a:p>
                      <a:pPr algn="ctr" fontAlgn="ctr"/>
                      <a:r>
                        <a:rPr lang="en-US" sz="100" b="0" i="0" u="none" strike="noStrike" dirty="0">
                          <a:solidFill>
                            <a:srgbClr val="000000"/>
                          </a:solidFill>
                          <a:latin typeface="Calibri"/>
                        </a:rPr>
                        <a:t> </a:t>
                      </a:r>
                    </a:p>
                  </a:txBody>
                  <a:tcPr marL="9525" marR="9525" marT="9525" marB="0" anchor="ctr">
                    <a:lnL>
                      <a:noFill/>
                    </a:lnL>
                    <a:lnR>
                      <a:noFill/>
                    </a:lnR>
                    <a:lnT w="19050" cap="flat" cmpd="sng" algn="ctr">
                      <a:solidFill>
                        <a:schemeClr val="tx2"/>
                      </a:solidFill>
                      <a:prstDash val="solid"/>
                      <a:round/>
                      <a:headEnd type="none" w="med" len="med"/>
                      <a:tailEnd type="none" w="med" len="med"/>
                    </a:lnT>
                    <a:lnB>
                      <a:noFill/>
                    </a:lnB>
                    <a:solidFill>
                      <a:srgbClr val="D7E4BC"/>
                    </a:solidFill>
                  </a:tcPr>
                </a:tc>
                <a:extLst>
                  <a:ext uri="{0D108BD9-81ED-4DB2-BD59-A6C34878D82A}">
                    <a16:rowId xmlns:a16="http://schemas.microsoft.com/office/drawing/2014/main" val="10001"/>
                  </a:ext>
                </a:extLst>
              </a:tr>
              <a:tr h="636270">
                <a:tc>
                  <a:txBody>
                    <a:bodyPr/>
                    <a:lstStyle/>
                    <a:p>
                      <a:pPr algn="ctr" fontAlgn="ctr"/>
                      <a:r>
                        <a:rPr lang="en-US" sz="1100" b="1" i="1" u="none" strike="noStrike" dirty="0">
                          <a:solidFill>
                            <a:schemeClr val="tx2"/>
                          </a:solidFill>
                          <a:latin typeface="Calibri"/>
                        </a:rPr>
                        <a:t>Significantly Altered Biochemicals </a:t>
                      </a:r>
                    </a:p>
                  </a:txBody>
                  <a:tcPr marL="9525" marR="9525" marT="9525" marB="0" anchor="ctr">
                    <a:lnL>
                      <a:noFill/>
                    </a:lnL>
                    <a:lnR w="19050" cap="flat" cmpd="sng" algn="ctr">
                      <a:solidFill>
                        <a:schemeClr val="tx2"/>
                      </a:solidFill>
                      <a:prstDash val="solid"/>
                      <a:round/>
                      <a:headEnd type="none" w="med" len="med"/>
                      <a:tailEnd type="none" w="med" len="med"/>
                    </a:lnR>
                    <a:lnT>
                      <a:noFill/>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algn="ctr" fontAlgn="ctr"/>
                      <a:r>
                        <a:rPr lang="en-US" sz="1100" b="1" i="0" u="none" strike="noStrike" dirty="0">
                          <a:solidFill>
                            <a:schemeClr val="tx2"/>
                          </a:solidFill>
                          <a:latin typeface="Calibri"/>
                        </a:rPr>
                        <a:t>Treatment </a:t>
                      </a:r>
                      <a:br>
                        <a:rPr lang="en-US" sz="1100" b="1" i="0" u="none" strike="noStrike" dirty="0">
                          <a:solidFill>
                            <a:schemeClr val="tx2"/>
                          </a:solidFill>
                          <a:latin typeface="Calibri"/>
                        </a:rPr>
                      </a:br>
                      <a:r>
                        <a:rPr lang="en-US" sz="1100" b="1" i="0" u="none" strike="noStrike" dirty="0">
                          <a:solidFill>
                            <a:schemeClr val="tx2"/>
                          </a:solidFill>
                          <a:latin typeface="Calibri"/>
                        </a:rPr>
                        <a:t>Main Effect</a:t>
                      </a:r>
                    </a:p>
                  </a:txBody>
                  <a:tcPr marL="9525" marR="9525" marT="9525"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sz="1100" b="1" i="0" u="none" strike="noStrike" dirty="0">
                          <a:solidFill>
                            <a:schemeClr val="tx2"/>
                          </a:solidFill>
                          <a:latin typeface="Calibri"/>
                        </a:rPr>
                        <a:t>Exposure </a:t>
                      </a:r>
                      <a:br>
                        <a:rPr lang="en-US" sz="1100" b="1" i="0" u="none" strike="noStrike" dirty="0">
                          <a:solidFill>
                            <a:schemeClr val="tx2"/>
                          </a:solidFill>
                          <a:latin typeface="Calibri"/>
                        </a:rPr>
                      </a:br>
                      <a:r>
                        <a:rPr lang="en-US" sz="1100" b="1" i="0" u="none" strike="noStrike" dirty="0">
                          <a:solidFill>
                            <a:schemeClr val="tx2"/>
                          </a:solidFill>
                          <a:latin typeface="Calibri"/>
                        </a:rPr>
                        <a:t>Main Effect</a:t>
                      </a:r>
                    </a:p>
                  </a:txBody>
                  <a:tcPr marL="9525" marR="9525" marT="9525"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sz="1100" b="1" i="0" u="none" strike="noStrike" dirty="0">
                          <a:solidFill>
                            <a:schemeClr val="tx2"/>
                          </a:solidFill>
                          <a:latin typeface="Calibri"/>
                        </a:rPr>
                        <a:t>Treatment:Exposure </a:t>
                      </a:r>
                      <a:br>
                        <a:rPr lang="en-US" sz="1100" b="1" i="0" u="none" strike="noStrike" dirty="0">
                          <a:solidFill>
                            <a:schemeClr val="tx2"/>
                          </a:solidFill>
                          <a:latin typeface="Calibri"/>
                        </a:rPr>
                      </a:br>
                      <a:r>
                        <a:rPr lang="en-US" sz="1100" b="1" i="0" u="none" strike="noStrike" dirty="0">
                          <a:solidFill>
                            <a:schemeClr val="tx2"/>
                          </a:solidFill>
                          <a:latin typeface="Calibri"/>
                        </a:rPr>
                        <a:t>Interaction</a:t>
                      </a:r>
                    </a:p>
                  </a:txBody>
                  <a:tcPr marL="9525" marR="9525" marT="9525" marB="0" anchor="ctr">
                    <a:lnL w="6350" cap="flat" cmpd="sng" algn="ctr">
                      <a:solidFill>
                        <a:schemeClr val="tx2"/>
                      </a:solidFill>
                      <a:prstDash val="solid"/>
                      <a:round/>
                      <a:headEnd type="none" w="med" len="med"/>
                      <a:tailEnd type="none" w="med" len="med"/>
                    </a:lnL>
                    <a:lnR>
                      <a:noFill/>
                    </a:lnR>
                    <a:lnT>
                      <a:noFill/>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2"/>
                  </a:ext>
                </a:extLst>
              </a:tr>
              <a:tr h="316865">
                <a:tc gridSpan="4">
                  <a:txBody>
                    <a:bodyPr/>
                    <a:lstStyle/>
                    <a:p>
                      <a:pPr algn="ctr" fontAlgn="ctr"/>
                      <a:r>
                        <a:rPr lang="en-US" sz="1200" b="1" i="1" u="none" strike="noStrike" dirty="0">
                          <a:solidFill>
                            <a:schemeClr val="tx2"/>
                          </a:solidFill>
                          <a:latin typeface="Calibri"/>
                        </a:rPr>
                        <a:t>Lung Tissue</a:t>
                      </a:r>
                    </a:p>
                  </a:txBody>
                  <a:tcPr marL="9525" marR="9525" marT="9525" marB="0" anchor="ctr">
                    <a:lnL>
                      <a:noFill/>
                    </a:lnL>
                    <a:lnR>
                      <a:noFill/>
                    </a:lnR>
                    <a:lnT w="19050" cap="flat" cmpd="sng" algn="ctr">
                      <a:solidFill>
                        <a:schemeClr val="tx2"/>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411480">
                <a:tc>
                  <a:txBody>
                    <a:bodyPr/>
                    <a:lstStyle/>
                    <a:p>
                      <a:pPr algn="ctr" fontAlgn="ctr"/>
                      <a:r>
                        <a:rPr lang="en-US" sz="1100" b="0" i="0" u="none" strike="noStrike" dirty="0">
                          <a:solidFill>
                            <a:schemeClr val="tx2"/>
                          </a:solidFill>
                          <a:latin typeface="Calibri"/>
                        </a:rPr>
                        <a:t>Total biochemicals </a:t>
                      </a:r>
                      <a:r>
                        <a:rPr lang="en-US" sz="1100" b="0" i="1" u="none" strike="noStrike" dirty="0">
                          <a:solidFill>
                            <a:schemeClr val="tx2"/>
                          </a:solidFill>
                          <a:latin typeface="Calibri"/>
                        </a:rPr>
                        <a:t>p</a:t>
                      </a:r>
                      <a:r>
                        <a:rPr lang="en-US" sz="1100" b="0" i="0" u="none" strike="noStrike" dirty="0">
                          <a:solidFill>
                            <a:schemeClr val="tx2"/>
                          </a:solidFill>
                          <a:latin typeface="Calibri"/>
                        </a:rPr>
                        <a:t>≤0.05</a:t>
                      </a:r>
                    </a:p>
                  </a:txBody>
                  <a:tcPr marL="9525" marR="9525" marT="9525" marB="0" anchor="ctr">
                    <a:lnL>
                      <a:noFill/>
                    </a:lnL>
                    <a:lnR w="190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200" b="0" i="0" u="none" strike="noStrike" dirty="0">
                          <a:solidFill>
                            <a:schemeClr val="tx2"/>
                          </a:solidFill>
                          <a:latin typeface="Calibri"/>
                        </a:rPr>
                        <a:t>135</a:t>
                      </a:r>
                    </a:p>
                  </a:txBody>
                  <a:tcPr marL="9525" marR="9525" marT="9525"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257</a:t>
                      </a:r>
                    </a:p>
                  </a:txBody>
                  <a:tcPr marL="9525" marR="9525" marT="9525"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103</a:t>
                      </a:r>
                    </a:p>
                  </a:txBody>
                  <a:tcPr marL="9525" marR="9525" marT="9525" marB="0" anchor="ctr">
                    <a:lnL w="6350" cap="flat" cmpd="sng" algn="ctr">
                      <a:solidFill>
                        <a:schemeClr val="tx2"/>
                      </a:solidFill>
                      <a:prstDash val="solid"/>
                      <a:round/>
                      <a:headEnd type="none" w="med" len="med"/>
                      <a:tailEnd type="none" w="med" len="med"/>
                    </a:lnL>
                    <a:lnR>
                      <a:noFill/>
                    </a:lnR>
                    <a:lnT>
                      <a:noFill/>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11480">
                <a:tc>
                  <a:txBody>
                    <a:bodyPr/>
                    <a:lstStyle/>
                    <a:p>
                      <a:pPr algn="ctr" fontAlgn="ctr"/>
                      <a:r>
                        <a:rPr lang="en-US" sz="1100" b="0" i="0" u="none" strike="noStrike" dirty="0">
                          <a:solidFill>
                            <a:schemeClr val="tx2"/>
                          </a:solidFill>
                          <a:latin typeface="Calibri"/>
                        </a:rPr>
                        <a:t>Total biochemicals 0.05&lt;</a:t>
                      </a:r>
                      <a:r>
                        <a:rPr lang="en-US" sz="1100" b="0" i="1" u="none" strike="noStrike" dirty="0">
                          <a:solidFill>
                            <a:schemeClr val="tx2"/>
                          </a:solidFill>
                          <a:latin typeface="Calibri"/>
                        </a:rPr>
                        <a:t>p</a:t>
                      </a:r>
                      <a:r>
                        <a:rPr lang="en-US" sz="1100" b="0" i="0" u="none" strike="noStrike" dirty="0">
                          <a:solidFill>
                            <a:schemeClr val="tx2"/>
                          </a:solidFill>
                          <a:latin typeface="Calibri"/>
                        </a:rPr>
                        <a:t>&lt;0.10</a:t>
                      </a:r>
                    </a:p>
                  </a:txBody>
                  <a:tcPr marL="9525" marR="9525" marT="9525" marB="0" anchor="ctr">
                    <a:lnL>
                      <a:noFill/>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200" b="0" i="0" u="none" strike="noStrike" dirty="0">
                          <a:solidFill>
                            <a:schemeClr val="tx2"/>
                          </a:solidFill>
                          <a:latin typeface="Calibri"/>
                        </a:rPr>
                        <a:t>35</a:t>
                      </a:r>
                    </a:p>
                  </a:txBody>
                  <a:tcPr marL="9525" marR="9525" marT="9525"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42</a:t>
                      </a:r>
                    </a:p>
                  </a:txBody>
                  <a:tcPr marL="9525" marR="9525" marT="9525"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37</a:t>
                      </a:r>
                    </a:p>
                  </a:txBody>
                  <a:tcPr marL="9525" marR="9525" marT="9525"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16865">
                <a:tc gridSpan="4">
                  <a:txBody>
                    <a:bodyPr/>
                    <a:lstStyle/>
                    <a:p>
                      <a:pPr algn="ctr" fontAlgn="ctr"/>
                      <a:r>
                        <a:rPr lang="en-US" sz="1200" b="1" i="1" u="none" strike="noStrike" dirty="0">
                          <a:solidFill>
                            <a:schemeClr val="tx2"/>
                          </a:solidFill>
                          <a:latin typeface="Calibri"/>
                        </a:rPr>
                        <a:t>Serum</a:t>
                      </a:r>
                    </a:p>
                  </a:txBody>
                  <a:tcPr marL="9525" marR="9525" marT="9525" marB="0" anchor="ctr">
                    <a:lnL>
                      <a:noFill/>
                    </a:lnL>
                    <a:lnR>
                      <a:noFill/>
                    </a:lnR>
                    <a:lnT w="19050" cap="flat" cmpd="sng" algn="ctr">
                      <a:solidFill>
                        <a:schemeClr val="tx2"/>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411480">
                <a:tc>
                  <a:txBody>
                    <a:bodyPr/>
                    <a:lstStyle/>
                    <a:p>
                      <a:pPr algn="ctr" fontAlgn="ctr"/>
                      <a:r>
                        <a:rPr lang="en-US" sz="1100" b="0" i="0" u="none" strike="noStrike" dirty="0">
                          <a:solidFill>
                            <a:schemeClr val="tx2"/>
                          </a:solidFill>
                          <a:latin typeface="Calibri"/>
                        </a:rPr>
                        <a:t>Total biochemicals </a:t>
                      </a:r>
                      <a:r>
                        <a:rPr lang="en-US" sz="1100" b="0" i="1" u="none" strike="noStrike" dirty="0">
                          <a:solidFill>
                            <a:schemeClr val="tx2"/>
                          </a:solidFill>
                          <a:latin typeface="Calibri"/>
                        </a:rPr>
                        <a:t>p</a:t>
                      </a:r>
                      <a:r>
                        <a:rPr lang="en-US" sz="1100" b="0" i="0" u="none" strike="noStrike" dirty="0">
                          <a:solidFill>
                            <a:schemeClr val="tx2"/>
                          </a:solidFill>
                          <a:latin typeface="Calibri"/>
                        </a:rPr>
                        <a:t>≤0.05</a:t>
                      </a:r>
                    </a:p>
                  </a:txBody>
                  <a:tcPr marL="9525" marR="9525" marT="9525" marB="0" anchor="ctr">
                    <a:lnL>
                      <a:noFill/>
                    </a:lnL>
                    <a:lnR w="190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200" b="0" i="0" u="none" strike="noStrike" dirty="0">
                          <a:solidFill>
                            <a:schemeClr val="tx2"/>
                          </a:solidFill>
                          <a:latin typeface="Calibri"/>
                        </a:rPr>
                        <a:t>228</a:t>
                      </a:r>
                    </a:p>
                  </a:txBody>
                  <a:tcPr marL="9525" marR="9525" marT="9525"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334</a:t>
                      </a:r>
                    </a:p>
                  </a:txBody>
                  <a:tcPr marL="9525" marR="9525" marT="9525"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a:noFill/>
                    </a:lnT>
                    <a:lnB w="63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185</a:t>
                      </a:r>
                    </a:p>
                  </a:txBody>
                  <a:tcPr marL="9525" marR="9525" marT="9525" marB="0" anchor="ctr">
                    <a:lnL w="6350" cap="flat" cmpd="sng" algn="ctr">
                      <a:solidFill>
                        <a:schemeClr val="tx2"/>
                      </a:solidFill>
                      <a:prstDash val="solid"/>
                      <a:round/>
                      <a:headEnd type="none" w="med" len="med"/>
                      <a:tailEnd type="none" w="med" len="med"/>
                    </a:lnL>
                    <a:lnR>
                      <a:noFill/>
                    </a:lnR>
                    <a:lnT>
                      <a:noFill/>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11480">
                <a:tc>
                  <a:txBody>
                    <a:bodyPr/>
                    <a:lstStyle/>
                    <a:p>
                      <a:pPr algn="ctr" fontAlgn="ctr"/>
                      <a:r>
                        <a:rPr lang="en-US" sz="1100" b="0" i="0" u="none" strike="noStrike" dirty="0">
                          <a:solidFill>
                            <a:schemeClr val="tx2"/>
                          </a:solidFill>
                          <a:latin typeface="Calibri"/>
                        </a:rPr>
                        <a:t>Total biochemicals 0.05&lt;</a:t>
                      </a:r>
                      <a:r>
                        <a:rPr lang="en-US" sz="1100" b="0" i="1" u="none" strike="noStrike" dirty="0">
                          <a:solidFill>
                            <a:schemeClr val="tx2"/>
                          </a:solidFill>
                          <a:latin typeface="Calibri"/>
                        </a:rPr>
                        <a:t>p</a:t>
                      </a:r>
                      <a:r>
                        <a:rPr lang="en-US" sz="1100" b="0" i="0" u="none" strike="noStrike" dirty="0">
                          <a:solidFill>
                            <a:schemeClr val="tx2"/>
                          </a:solidFill>
                          <a:latin typeface="Calibri"/>
                        </a:rPr>
                        <a:t>&lt;0.10</a:t>
                      </a:r>
                    </a:p>
                  </a:txBody>
                  <a:tcPr marL="9525" marR="9525" marT="9525" marB="0" anchor="ctr">
                    <a:lnL>
                      <a:noFill/>
                    </a:lnL>
                    <a:lnR w="190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fontAlgn="ctr"/>
                      <a:r>
                        <a:rPr lang="en-US" sz="1200" b="0" i="0" u="none" strike="noStrike" dirty="0">
                          <a:solidFill>
                            <a:schemeClr val="tx2"/>
                          </a:solidFill>
                          <a:latin typeface="Calibri"/>
                        </a:rPr>
                        <a:t>42</a:t>
                      </a:r>
                    </a:p>
                  </a:txBody>
                  <a:tcPr marL="9525" marR="9525" marT="9525" marB="0" anchor="ctr">
                    <a:lnL w="190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41</a:t>
                      </a:r>
                    </a:p>
                  </a:txBody>
                  <a:tcPr marL="9525" marR="9525" marT="9525" marB="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tc>
                  <a:txBody>
                    <a:bodyPr/>
                    <a:lstStyle/>
                    <a:p>
                      <a:pPr algn="ctr" fontAlgn="ctr"/>
                      <a:r>
                        <a:rPr lang="en-US" sz="1200" b="0" i="0" u="none" strike="noStrike" dirty="0">
                          <a:solidFill>
                            <a:schemeClr val="tx2"/>
                          </a:solidFill>
                          <a:latin typeface="Calibri"/>
                        </a:rPr>
                        <a:t>46</a:t>
                      </a:r>
                    </a:p>
                  </a:txBody>
                  <a:tcPr marL="9525" marR="9525" marT="9525" marB="0" anchor="ctr">
                    <a:lnL w="6350" cap="flat" cmpd="sng" algn="ctr">
                      <a:solidFill>
                        <a:schemeClr val="tx2"/>
                      </a:solidFill>
                      <a:prstDash val="solid"/>
                      <a:round/>
                      <a:headEnd type="none" w="med" len="med"/>
                      <a:tailEnd type="none" w="med" len="med"/>
                    </a:lnL>
                    <a:lnR>
                      <a:noFill/>
                    </a:lnR>
                    <a:lnT w="6350" cap="flat" cmpd="sng" algn="ctr">
                      <a:solidFill>
                        <a:schemeClr val="tx2"/>
                      </a:solidFill>
                      <a:prstDash val="solid"/>
                      <a:round/>
                      <a:headEnd type="none" w="med" len="med"/>
                      <a:tailEnd type="none" w="med" len="med"/>
                    </a:lnT>
                    <a:lnB w="190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p:txBody>
          <a:bodyPr>
            <a:noAutofit/>
          </a:bodyPr>
          <a:lstStyle/>
          <a:p>
            <a:pPr algn="ctr"/>
            <a:r>
              <a:rPr lang="en-US" sz="3000" dirty="0" smtClean="0">
                <a:latin typeface="Calibri" pitchFamily="34" charset="0"/>
              </a:rPr>
              <a:t>Data Display</a:t>
            </a:r>
            <a:endParaRPr lang="en-US" sz="3000" dirty="0">
              <a:latin typeface="Calibri" pitchFamily="34" charset="0"/>
            </a:endParaRPr>
          </a:p>
        </p:txBody>
      </p:sp>
      <p:grpSp>
        <p:nvGrpSpPr>
          <p:cNvPr id="22" name="Group 21"/>
          <p:cNvGrpSpPr/>
          <p:nvPr/>
        </p:nvGrpSpPr>
        <p:grpSpPr>
          <a:xfrm>
            <a:off x="1018124" y="909319"/>
            <a:ext cx="7033680" cy="5169633"/>
            <a:chOff x="1018124" y="909319"/>
            <a:chExt cx="7033680" cy="5169633"/>
          </a:xfrm>
        </p:grpSpPr>
        <p:grpSp>
          <p:nvGrpSpPr>
            <p:cNvPr id="19" name="Group 18"/>
            <p:cNvGrpSpPr/>
            <p:nvPr/>
          </p:nvGrpSpPr>
          <p:grpSpPr>
            <a:xfrm>
              <a:off x="1018124" y="909319"/>
              <a:ext cx="7033680" cy="5169633"/>
              <a:chOff x="1644658" y="951652"/>
              <a:chExt cx="7033680" cy="5169633"/>
            </a:xfrm>
          </p:grpSpPr>
          <p:grpSp>
            <p:nvGrpSpPr>
              <p:cNvPr id="55" name="Group 54"/>
              <p:cNvGrpSpPr/>
              <p:nvPr/>
            </p:nvGrpSpPr>
            <p:grpSpPr>
              <a:xfrm>
                <a:off x="1644658" y="951652"/>
                <a:ext cx="7033680" cy="5169633"/>
                <a:chOff x="1653124" y="909320"/>
                <a:chExt cx="7033680" cy="5169633"/>
              </a:xfrm>
            </p:grpSpPr>
            <p:grpSp>
              <p:nvGrpSpPr>
                <p:cNvPr id="3" name="Group 44"/>
                <p:cNvGrpSpPr/>
                <p:nvPr/>
              </p:nvGrpSpPr>
              <p:grpSpPr>
                <a:xfrm>
                  <a:off x="1653124" y="909320"/>
                  <a:ext cx="7033680" cy="5169633"/>
                  <a:chOff x="1991790" y="748455"/>
                  <a:chExt cx="7033680" cy="5169633"/>
                </a:xfrm>
              </p:grpSpPr>
              <p:grpSp>
                <p:nvGrpSpPr>
                  <p:cNvPr id="4" name="Group 32"/>
                  <p:cNvGrpSpPr/>
                  <p:nvPr/>
                </p:nvGrpSpPr>
                <p:grpSpPr>
                  <a:xfrm>
                    <a:off x="1991790" y="751370"/>
                    <a:ext cx="4057081" cy="5166718"/>
                    <a:chOff x="2711516" y="895303"/>
                    <a:chExt cx="5601407" cy="5166718"/>
                  </a:xfrm>
                </p:grpSpPr>
                <p:sp>
                  <p:nvSpPr>
                    <p:cNvPr id="25603" name="Text Box 6"/>
                    <p:cNvSpPr txBox="1">
                      <a:spLocks noChangeArrowheads="1"/>
                    </p:cNvSpPr>
                    <p:nvPr/>
                  </p:nvSpPr>
                  <p:spPr bwMode="auto">
                    <a:xfrm>
                      <a:off x="4254650" y="895303"/>
                      <a:ext cx="4058273" cy="338554"/>
                    </a:xfrm>
                    <a:prstGeom prst="rect">
                      <a:avLst/>
                    </a:prstGeom>
                    <a:noFill/>
                    <a:ln w="9525">
                      <a:noFill/>
                      <a:miter lim="800000"/>
                      <a:headEnd/>
                      <a:tailEnd/>
                    </a:ln>
                  </p:spPr>
                  <p:txBody>
                    <a:bodyPr wrap="none">
                      <a:spAutoFit/>
                    </a:bodyPr>
                    <a:lstStyle/>
                    <a:p>
                      <a:pPr algn="ctr"/>
                      <a:r>
                        <a:rPr lang="en-US" sz="1600" b="1" i="1" dirty="0">
                          <a:solidFill>
                            <a:srgbClr val="4D4D4D"/>
                          </a:solidFill>
                          <a:cs typeface="Arial" pitchFamily="34" charset="0"/>
                        </a:rPr>
                        <a:t>                </a:t>
                      </a:r>
                      <a:r>
                        <a:rPr lang="en-US" sz="1600" b="1" i="1" dirty="0" smtClean="0">
                          <a:solidFill>
                            <a:srgbClr val="4D4D4D"/>
                          </a:solidFill>
                          <a:cs typeface="Arial" pitchFamily="34" charset="0"/>
                        </a:rPr>
                        <a:t>Metabolite </a:t>
                      </a:r>
                      <a:r>
                        <a:rPr lang="en-US" sz="1600" b="1" i="1" dirty="0">
                          <a:solidFill>
                            <a:srgbClr val="4D4D4D"/>
                          </a:solidFill>
                          <a:cs typeface="Arial" pitchFamily="34" charset="0"/>
                        </a:rPr>
                        <a:t>Name           </a:t>
                      </a:r>
                    </a:p>
                  </p:txBody>
                </p:sp>
                <p:sp>
                  <p:nvSpPr>
                    <p:cNvPr id="50" name="Text Box 4"/>
                    <p:cNvSpPr txBox="1">
                      <a:spLocks noChangeAspect="1" noChangeArrowheads="1"/>
                    </p:cNvSpPr>
                    <p:nvPr/>
                  </p:nvSpPr>
                  <p:spPr bwMode="auto">
                    <a:xfrm>
                      <a:off x="2711516" y="2609004"/>
                      <a:ext cx="594904" cy="1423916"/>
                    </a:xfrm>
                    <a:prstGeom prst="rect">
                      <a:avLst/>
                    </a:prstGeom>
                    <a:noFill/>
                    <a:ln w="9525">
                      <a:noFill/>
                      <a:miter lim="800000"/>
                      <a:headEnd/>
                      <a:tailEnd/>
                    </a:ln>
                  </p:spPr>
                  <p:txBody>
                    <a:bodyPr vert="vert270" wrap="none">
                      <a:spAutoFit/>
                    </a:bodyPr>
                    <a:lstStyle/>
                    <a:p>
                      <a:pPr algn="ctr"/>
                      <a:r>
                        <a:rPr lang="en-US" sz="1600" b="1" i="1" dirty="0" smtClean="0">
                          <a:solidFill>
                            <a:srgbClr val="4D4D4D"/>
                          </a:solidFill>
                          <a:cs typeface="Arial" pitchFamily="34" charset="0"/>
                        </a:rPr>
                        <a:t>Scaled Intensity</a:t>
                      </a:r>
                      <a:endParaRPr lang="en-US" sz="1600" b="1" i="1" dirty="0">
                        <a:solidFill>
                          <a:srgbClr val="4D4D4D"/>
                        </a:solidFill>
                        <a:cs typeface="Arial" pitchFamily="34" charset="0"/>
                      </a:endParaRPr>
                    </a:p>
                  </p:txBody>
                </p:sp>
                <p:sp>
                  <p:nvSpPr>
                    <p:cNvPr id="48" name="Text Box 4"/>
                    <p:cNvSpPr txBox="1">
                      <a:spLocks noChangeAspect="1" noChangeArrowheads="1"/>
                    </p:cNvSpPr>
                    <p:nvPr/>
                  </p:nvSpPr>
                  <p:spPr bwMode="auto">
                    <a:xfrm>
                      <a:off x="4752054" y="5723467"/>
                      <a:ext cx="2953423" cy="338554"/>
                    </a:xfrm>
                    <a:prstGeom prst="rect">
                      <a:avLst/>
                    </a:prstGeom>
                    <a:noFill/>
                    <a:ln w="9525">
                      <a:noFill/>
                      <a:miter lim="800000"/>
                      <a:headEnd/>
                      <a:tailEnd/>
                    </a:ln>
                  </p:spPr>
                  <p:txBody>
                    <a:bodyPr wrap="square">
                      <a:spAutoFit/>
                    </a:bodyPr>
                    <a:lstStyle/>
                    <a:p>
                      <a:pPr algn="ctr"/>
                      <a:r>
                        <a:rPr lang="en-US" sz="1600" b="1" i="1" dirty="0" smtClean="0">
                          <a:solidFill>
                            <a:srgbClr val="4D4D4D"/>
                          </a:solidFill>
                          <a:cs typeface="Arial" pitchFamily="34" charset="0"/>
                        </a:rPr>
                        <a:t>Treatment Group</a:t>
                      </a:r>
                      <a:endParaRPr lang="en-US" sz="1600" b="1" i="1" dirty="0">
                        <a:solidFill>
                          <a:srgbClr val="4D4D4D"/>
                        </a:solidFill>
                        <a:cs typeface="Arial" pitchFamily="34" charset="0"/>
                      </a:endParaRPr>
                    </a:p>
                  </p:txBody>
                </p:sp>
              </p:grpSp>
              <p:grpSp>
                <p:nvGrpSpPr>
                  <p:cNvPr id="6" name="Group 32"/>
                  <p:cNvGrpSpPr/>
                  <p:nvPr/>
                </p:nvGrpSpPr>
                <p:grpSpPr>
                  <a:xfrm>
                    <a:off x="6485466" y="748455"/>
                    <a:ext cx="2540004" cy="4543214"/>
                    <a:chOff x="6513242" y="-861949"/>
                    <a:chExt cx="2129662" cy="4543214"/>
                  </a:xfrm>
                </p:grpSpPr>
                <p:sp>
                  <p:nvSpPr>
                    <p:cNvPr id="39" name="Rectangle 38"/>
                    <p:cNvSpPr/>
                    <p:nvPr/>
                  </p:nvSpPr>
                  <p:spPr>
                    <a:xfrm>
                      <a:off x="6513242" y="-577468"/>
                      <a:ext cx="2129662" cy="425873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0" name="Text Box 6"/>
                    <p:cNvSpPr txBox="1">
                      <a:spLocks noChangeArrowheads="1"/>
                    </p:cNvSpPr>
                    <p:nvPr/>
                  </p:nvSpPr>
                  <p:spPr bwMode="auto">
                    <a:xfrm>
                      <a:off x="6718451" y="-861949"/>
                      <a:ext cx="1732777" cy="338554"/>
                    </a:xfrm>
                    <a:prstGeom prst="rect">
                      <a:avLst/>
                    </a:prstGeom>
                    <a:noFill/>
                    <a:ln w="9525">
                      <a:noFill/>
                      <a:miter lim="800000"/>
                      <a:headEnd/>
                      <a:tailEnd/>
                    </a:ln>
                  </p:spPr>
                  <p:txBody>
                    <a:bodyPr wrap="square">
                      <a:spAutoFit/>
                    </a:bodyPr>
                    <a:lstStyle/>
                    <a:p>
                      <a:pPr algn="ctr"/>
                      <a:r>
                        <a:rPr lang="en-US" sz="1600" b="1" i="1" dirty="0" smtClean="0">
                          <a:solidFill>
                            <a:srgbClr val="4D4D4D"/>
                          </a:solidFill>
                          <a:cs typeface="Arial" pitchFamily="34" charset="0"/>
                        </a:rPr>
                        <a:t>Box Plot Legend</a:t>
                      </a:r>
                      <a:endParaRPr lang="en-US" sz="1600" b="1" i="1" dirty="0">
                        <a:solidFill>
                          <a:srgbClr val="4D4D4D"/>
                        </a:solidFill>
                        <a:cs typeface="Arial" pitchFamily="34" charset="0"/>
                      </a:endParaRPr>
                    </a:p>
                  </p:txBody>
                </p:sp>
              </p:grpSp>
            </p:grpSp>
            <p:pic>
              <p:nvPicPr>
                <p:cNvPr id="1026" name="Picture 2"/>
                <p:cNvPicPr>
                  <a:picLocks noChangeAspect="1" noChangeArrowheads="1"/>
                </p:cNvPicPr>
                <p:nvPr/>
              </p:nvPicPr>
              <p:blipFill>
                <a:blip r:embed="rId3" cstate="print"/>
                <a:srcRect/>
                <a:stretch>
                  <a:fillRect/>
                </a:stretch>
              </p:blipFill>
              <p:spPr bwMode="auto">
                <a:xfrm>
                  <a:off x="7331610" y="1756833"/>
                  <a:ext cx="1282706" cy="3361074"/>
                </a:xfrm>
                <a:prstGeom prst="rect">
                  <a:avLst/>
                </a:prstGeom>
                <a:noFill/>
                <a:ln w="9525">
                  <a:noFill/>
                  <a:miter lim="800000"/>
                  <a:headEnd/>
                  <a:tailEnd/>
                </a:ln>
                <a:effectLst/>
              </p:spPr>
            </p:pic>
          </p:grpSp>
          <p:pic>
            <p:nvPicPr>
              <p:cNvPr id="1028" name="Picture 4"/>
              <p:cNvPicPr>
                <a:picLocks noChangeArrowheads="1"/>
              </p:cNvPicPr>
              <p:nvPr/>
            </p:nvPicPr>
            <p:blipFill>
              <a:blip r:embed="rId4" cstate="print"/>
              <a:srcRect/>
              <a:stretch>
                <a:fillRect/>
              </a:stretch>
            </p:blipFill>
            <p:spPr bwMode="auto">
              <a:xfrm>
                <a:off x="2035715" y="3541711"/>
                <a:ext cx="4157245" cy="2373031"/>
              </a:xfrm>
              <a:prstGeom prst="rect">
                <a:avLst/>
              </a:prstGeom>
              <a:noFill/>
              <a:ln w="9525">
                <a:noFill/>
                <a:miter lim="800000"/>
                <a:headEnd/>
                <a:tailEnd/>
              </a:ln>
              <a:effectLst/>
            </p:spPr>
          </p:pic>
          <p:pic>
            <p:nvPicPr>
              <p:cNvPr id="1029" name="Picture 5"/>
              <p:cNvPicPr>
                <a:picLocks noChangeArrowheads="1"/>
              </p:cNvPicPr>
              <p:nvPr/>
            </p:nvPicPr>
            <p:blipFill>
              <a:blip r:embed="rId5" cstate="print"/>
              <a:srcRect/>
              <a:stretch>
                <a:fillRect/>
              </a:stretch>
            </p:blipFill>
            <p:spPr bwMode="auto">
              <a:xfrm>
                <a:off x="2048942" y="1165233"/>
                <a:ext cx="4149631" cy="2393969"/>
              </a:xfrm>
              <a:prstGeom prst="rect">
                <a:avLst/>
              </a:prstGeom>
              <a:noFill/>
              <a:ln w="9525">
                <a:noFill/>
                <a:miter lim="800000"/>
                <a:headEnd/>
                <a:tailEnd/>
              </a:ln>
              <a:effectLst/>
            </p:spPr>
          </p:pic>
        </p:grpSp>
        <p:pic>
          <p:nvPicPr>
            <p:cNvPr id="8193" name="Picture 1"/>
            <p:cNvPicPr>
              <a:picLocks noChangeAspect="1" noChangeArrowheads="1"/>
            </p:cNvPicPr>
            <p:nvPr/>
          </p:nvPicPr>
          <p:blipFill>
            <a:blip r:embed="rId6" cstate="print"/>
            <a:srcRect r="3959"/>
            <a:stretch>
              <a:fillRect/>
            </a:stretch>
          </p:blipFill>
          <p:spPr bwMode="auto">
            <a:xfrm>
              <a:off x="5521855" y="3868744"/>
              <a:ext cx="1175616" cy="1250980"/>
            </a:xfrm>
            <a:prstGeom prst="rect">
              <a:avLst/>
            </a:prstGeom>
            <a:noFill/>
            <a:ln w="9525">
              <a:noFill/>
              <a:miter lim="800000"/>
              <a:headEnd/>
              <a:tailEnd/>
            </a:ln>
            <a:effectLst/>
          </p:spPr>
        </p:pic>
        <p:pic>
          <p:nvPicPr>
            <p:cNvPr id="8194" name="Picture 2"/>
            <p:cNvPicPr>
              <a:picLocks noChangeAspect="1" noChangeArrowheads="1"/>
            </p:cNvPicPr>
            <p:nvPr/>
          </p:nvPicPr>
          <p:blipFill>
            <a:blip r:embed="rId7" cstate="print"/>
            <a:srcRect r="3959"/>
            <a:stretch>
              <a:fillRect/>
            </a:stretch>
          </p:blipFill>
          <p:spPr bwMode="auto">
            <a:xfrm>
              <a:off x="5504922" y="1523470"/>
              <a:ext cx="1175616" cy="1250980"/>
            </a:xfrm>
            <a:prstGeom prst="rect">
              <a:avLst/>
            </a:prstGeom>
            <a:noFill/>
            <a:ln w="9525">
              <a:noFill/>
              <a:miter lim="800000"/>
              <a:headEnd/>
              <a:tailEnd/>
            </a:ln>
            <a:effectLst/>
          </p:spPr>
        </p:pic>
      </p:gr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p:cNvPicPr>
          <p:nvPr/>
        </p:nvPicPr>
        <p:blipFill rotWithShape="1">
          <a:blip r:embed="rId3">
            <a:extLst>
              <a:ext uri="{28A0092B-C50C-407E-A947-70E740481C1C}">
                <a14:useLocalDpi xmlns:a14="http://schemas.microsoft.com/office/drawing/2010/main" val="0"/>
              </a:ext>
            </a:extLst>
          </a:blip>
          <a:srcRect l="13364" t="10138" r="17265" b="2153"/>
          <a:stretch/>
        </p:blipFill>
        <p:spPr>
          <a:xfrm>
            <a:off x="359129" y="1349027"/>
            <a:ext cx="5580015" cy="4699234"/>
          </a:xfrm>
          <a:prstGeom prst="rect">
            <a:avLst/>
          </a:prstGeom>
        </p:spPr>
      </p:pic>
      <p:sp>
        <p:nvSpPr>
          <p:cNvPr id="6" name="Rounded Rectangle 5"/>
          <p:cNvSpPr/>
          <p:nvPr/>
        </p:nvSpPr>
        <p:spPr>
          <a:xfrm>
            <a:off x="207655" y="1147156"/>
            <a:ext cx="6101134" cy="50957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11" name="Rounded Rectangle 10"/>
          <p:cNvSpPr/>
          <p:nvPr/>
        </p:nvSpPr>
        <p:spPr>
          <a:xfrm>
            <a:off x="6920714" y="3972006"/>
            <a:ext cx="1600581" cy="23532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7" name="Title 46"/>
          <p:cNvSpPr>
            <a:spLocks noGrp="1"/>
          </p:cNvSpPr>
          <p:nvPr>
            <p:ph type="title"/>
          </p:nvPr>
        </p:nvSpPr>
        <p:spPr>
          <a:xfrm>
            <a:off x="1" y="-127486"/>
            <a:ext cx="9144000" cy="863600"/>
          </a:xfrm>
        </p:spPr>
        <p:txBody>
          <a:bodyPr/>
          <a:lstStyle/>
          <a:p>
            <a:pPr algn="ctr"/>
            <a:r>
              <a:rPr lang="en-US" dirty="0" smtClean="0">
                <a:solidFill>
                  <a:srgbClr val="1F497D"/>
                </a:solidFill>
                <a:latin typeface="+mn-lt"/>
              </a:rPr>
              <a:t>Principal Component Analysis: Lung Tissue</a:t>
            </a:r>
            <a:endParaRPr lang="en-US" dirty="0">
              <a:solidFill>
                <a:srgbClr val="1F497D"/>
              </a:solidFill>
              <a:latin typeface="+mn-lt"/>
            </a:endParaRPr>
          </a:p>
        </p:txBody>
      </p:sp>
      <p:sp>
        <p:nvSpPr>
          <p:cNvPr id="27" name="TextBox 26"/>
          <p:cNvSpPr txBox="1"/>
          <p:nvPr/>
        </p:nvSpPr>
        <p:spPr>
          <a:xfrm>
            <a:off x="6439356" y="681407"/>
            <a:ext cx="2501444" cy="3231654"/>
          </a:xfrm>
          <a:prstGeom prst="rect">
            <a:avLst/>
          </a:prstGeom>
          <a:noFill/>
        </p:spPr>
        <p:txBody>
          <a:bodyPr wrap="square">
            <a:spAutoFit/>
          </a:bodyPr>
          <a:lstStyle/>
          <a:p>
            <a:pPr fontAlgn="base">
              <a:spcBef>
                <a:spcPct val="0"/>
              </a:spcBef>
              <a:spcAft>
                <a:spcPct val="0"/>
              </a:spcAft>
              <a:buFont typeface="Arial" pitchFamily="34" charset="0"/>
              <a:buChar char="•"/>
              <a:defRPr/>
            </a:pPr>
            <a:r>
              <a:rPr lang="en-US" sz="1200" dirty="0" smtClean="0">
                <a:solidFill>
                  <a:prstClr val="black">
                    <a:lumMod val="50000"/>
                    <a:lumOff val="50000"/>
                  </a:prstClr>
                </a:solidFill>
                <a:latin typeface="Arial" charset="0"/>
                <a:cs typeface="Arial" charset="0"/>
              </a:rPr>
              <a:t> </a:t>
            </a:r>
            <a:r>
              <a:rPr lang="en-US" sz="1200" dirty="0" smtClean="0">
                <a:solidFill>
                  <a:schemeClr val="bg1">
                    <a:lumMod val="50000"/>
                  </a:schemeClr>
                </a:solidFill>
                <a:latin typeface="Arial" pitchFamily="34" charset="0"/>
                <a:cs typeface="Arial" pitchFamily="34" charset="0"/>
              </a:rPr>
              <a:t>Application of PCA to determine separation of all study groups demonstrated that the lung tissue metabolic profiles of mice exposed to Abx and/or ozone were quite distinct.</a:t>
            </a:r>
          </a:p>
          <a:p>
            <a:pPr fontAlgn="base">
              <a:spcBef>
                <a:spcPct val="0"/>
              </a:spcBef>
              <a:spcAft>
                <a:spcPct val="0"/>
              </a:spcAft>
              <a:buFont typeface="Arial" pitchFamily="34" charset="0"/>
              <a:buChar char="•"/>
              <a:defRPr/>
            </a:pPr>
            <a:r>
              <a:rPr lang="en-US" sz="1200" dirty="0">
                <a:solidFill>
                  <a:schemeClr val="bg1">
                    <a:lumMod val="50000"/>
                  </a:schemeClr>
                </a:solidFill>
                <a:latin typeface="Arial" pitchFamily="34" charset="0"/>
                <a:cs typeface="Arial" pitchFamily="34" charset="0"/>
              </a:rPr>
              <a:t> </a:t>
            </a:r>
            <a:r>
              <a:rPr lang="en-US" sz="1200" dirty="0" smtClean="0">
                <a:solidFill>
                  <a:schemeClr val="bg1">
                    <a:lumMod val="50000"/>
                  </a:schemeClr>
                </a:solidFill>
                <a:latin typeface="Arial" pitchFamily="34" charset="0"/>
                <a:cs typeface="Arial" pitchFamily="34" charset="0"/>
              </a:rPr>
              <a:t>One sample (client identifier 27) exhibited distinct separation from all other samples; however, this sample was not deemed a true outlier according to the criteria (must show extreme values for at least 35-40% of metabolites) set forth by Metabolon statisticians and was therefore retained within the dataset for the purposes of statistical analysis.</a:t>
            </a:r>
            <a:endParaRPr lang="en-US" sz="1200" dirty="0" smtClean="0">
              <a:solidFill>
                <a:prstClr val="black">
                  <a:lumMod val="50000"/>
                  <a:lumOff val="50000"/>
                </a:prstClr>
              </a:solidFill>
              <a:latin typeface="Arial" charset="0"/>
              <a:cs typeface="Arial" charset="0"/>
            </a:endParaRPr>
          </a:p>
        </p:txBody>
      </p:sp>
      <p:sp>
        <p:nvSpPr>
          <p:cNvPr id="2" name="Oval 1"/>
          <p:cNvSpPr/>
          <p:nvPr/>
        </p:nvSpPr>
        <p:spPr>
          <a:xfrm>
            <a:off x="4478028" y="1596044"/>
            <a:ext cx="824171" cy="423949"/>
          </a:xfrm>
          <a:prstGeom prst="ellipse">
            <a:avLst/>
          </a:prstGeom>
          <a:noFill/>
          <a:ln w="31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4624873" y="1669518"/>
            <a:ext cx="341760" cy="276999"/>
          </a:xfrm>
          <a:prstGeom prst="rect">
            <a:avLst/>
          </a:prstGeom>
          <a:noFill/>
        </p:spPr>
        <p:txBody>
          <a:bodyPr wrap="none" rtlCol="0">
            <a:spAutoFit/>
          </a:bodyPr>
          <a:lstStyle/>
          <a:p>
            <a:r>
              <a:rPr lang="en-US" sz="1200" dirty="0" smtClean="0">
                <a:solidFill>
                  <a:srgbClr val="FF0000"/>
                </a:solidFill>
              </a:rPr>
              <a:t>27</a:t>
            </a:r>
            <a:endParaRPr lang="en-US" sz="1200" dirty="0">
              <a:solidFill>
                <a:srgbClr val="FF0000"/>
              </a:solidFill>
            </a:endParaRPr>
          </a:p>
        </p:txBody>
      </p:sp>
      <p:pic>
        <p:nvPicPr>
          <p:cNvPr id="18" name="Picture 17"/>
          <p:cNvPicPr>
            <a:picLocks/>
          </p:cNvPicPr>
          <p:nvPr/>
        </p:nvPicPr>
        <p:blipFill rotWithShape="1">
          <a:blip r:embed="rId4">
            <a:extLst>
              <a:ext uri="{28A0092B-C50C-407E-A947-70E740481C1C}">
                <a14:useLocalDpi xmlns:a14="http://schemas.microsoft.com/office/drawing/2010/main" val="0"/>
              </a:ext>
            </a:extLst>
          </a:blip>
          <a:srcRect l="2771" t="775" r="3723" b="1839"/>
          <a:stretch/>
        </p:blipFill>
        <p:spPr>
          <a:xfrm>
            <a:off x="7097551" y="4122097"/>
            <a:ext cx="1246909" cy="2090189"/>
          </a:xfrm>
          <a:prstGeom prst="rect">
            <a:avLst/>
          </a:prstGeom>
        </p:spPr>
      </p:pic>
      <p:cxnSp>
        <p:nvCxnSpPr>
          <p:cNvPr id="5" name="Straight Arrow Connector 4"/>
          <p:cNvCxnSpPr/>
          <p:nvPr/>
        </p:nvCxnSpPr>
        <p:spPr>
          <a:xfrm flipH="1" flipV="1">
            <a:off x="2314128" y="3607621"/>
            <a:ext cx="349134" cy="540327"/>
          </a:xfrm>
          <a:prstGeom prst="straightConnector1">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583661" y="3845098"/>
            <a:ext cx="189747" cy="270164"/>
          </a:xfrm>
          <a:prstGeom prst="straightConnector1">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570787" y="3568099"/>
            <a:ext cx="892232" cy="276999"/>
          </a:xfrm>
          <a:prstGeom prst="rect">
            <a:avLst/>
          </a:prstGeom>
          <a:noFill/>
        </p:spPr>
        <p:txBody>
          <a:bodyPr wrap="none" rtlCol="0">
            <a:spAutoFit/>
          </a:bodyPr>
          <a:lstStyle/>
          <a:p>
            <a:r>
              <a:rPr lang="en-US" sz="1200" dirty="0" smtClean="0">
                <a:solidFill>
                  <a:srgbClr val="FF0000"/>
                </a:solidFill>
              </a:rPr>
              <a:t>Ozone shift</a:t>
            </a:r>
            <a:endParaRPr lang="en-US" sz="1200" dirty="0">
              <a:solidFill>
                <a:srgbClr val="FF0000"/>
              </a:solidFill>
            </a:endParaRPr>
          </a:p>
        </p:txBody>
      </p:sp>
      <p:sp>
        <p:nvSpPr>
          <p:cNvPr id="25" name="TextBox 24"/>
          <p:cNvSpPr txBox="1"/>
          <p:nvPr/>
        </p:nvSpPr>
        <p:spPr>
          <a:xfrm>
            <a:off x="3642061" y="3913591"/>
            <a:ext cx="728213" cy="276999"/>
          </a:xfrm>
          <a:prstGeom prst="rect">
            <a:avLst/>
          </a:prstGeom>
          <a:noFill/>
        </p:spPr>
        <p:txBody>
          <a:bodyPr wrap="none" rtlCol="0">
            <a:spAutoFit/>
          </a:bodyPr>
          <a:lstStyle/>
          <a:p>
            <a:r>
              <a:rPr lang="en-US" sz="1200" dirty="0" smtClean="0">
                <a:solidFill>
                  <a:srgbClr val="FF0000"/>
                </a:solidFill>
              </a:rPr>
              <a:t>Abx shift</a:t>
            </a:r>
            <a:endParaRPr lang="en-US" sz="1200" dirty="0">
              <a:solidFill>
                <a:srgbClr val="FF0000"/>
              </a:solidFill>
            </a:endParaRPr>
          </a:p>
        </p:txBody>
      </p:sp>
      <p:cxnSp>
        <p:nvCxnSpPr>
          <p:cNvPr id="14" name="Straight Arrow Connector 13"/>
          <p:cNvCxnSpPr/>
          <p:nvPr/>
        </p:nvCxnSpPr>
        <p:spPr>
          <a:xfrm flipH="1" flipV="1">
            <a:off x="3314991" y="3380338"/>
            <a:ext cx="196503" cy="270163"/>
          </a:xfrm>
          <a:prstGeom prst="straightConnector1">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920943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p:cNvPicPr>
          <p:nvPr/>
        </p:nvPicPr>
        <p:blipFill rotWithShape="1">
          <a:blip r:embed="rId3">
            <a:extLst>
              <a:ext uri="{28A0092B-C50C-407E-A947-70E740481C1C}">
                <a14:useLocalDpi xmlns:a14="http://schemas.microsoft.com/office/drawing/2010/main" val="0"/>
              </a:ext>
            </a:extLst>
          </a:blip>
          <a:srcRect l="12693" t="10269" r="18272" b="1760"/>
          <a:stretch/>
        </p:blipFill>
        <p:spPr>
          <a:xfrm>
            <a:off x="789709" y="1271846"/>
            <a:ext cx="5511337" cy="4846321"/>
          </a:xfrm>
          <a:prstGeom prst="rect">
            <a:avLst/>
          </a:prstGeom>
        </p:spPr>
      </p:pic>
      <p:sp>
        <p:nvSpPr>
          <p:cNvPr id="6" name="Rounded Rectangle 5"/>
          <p:cNvSpPr/>
          <p:nvPr/>
        </p:nvSpPr>
        <p:spPr>
          <a:xfrm>
            <a:off x="590611" y="1147156"/>
            <a:ext cx="6101134" cy="50957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11" name="Rounded Rectangle 10"/>
          <p:cNvSpPr/>
          <p:nvPr/>
        </p:nvSpPr>
        <p:spPr>
          <a:xfrm>
            <a:off x="7122229" y="3695007"/>
            <a:ext cx="1600581" cy="23532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prstClr val="white"/>
              </a:solidFill>
            </a:endParaRPr>
          </a:p>
        </p:txBody>
      </p:sp>
      <p:sp>
        <p:nvSpPr>
          <p:cNvPr id="47" name="Title 46"/>
          <p:cNvSpPr>
            <a:spLocks noGrp="1"/>
          </p:cNvSpPr>
          <p:nvPr>
            <p:ph type="title"/>
          </p:nvPr>
        </p:nvSpPr>
        <p:spPr>
          <a:xfrm>
            <a:off x="1" y="44450"/>
            <a:ext cx="9144000" cy="863600"/>
          </a:xfrm>
        </p:spPr>
        <p:txBody>
          <a:bodyPr/>
          <a:lstStyle/>
          <a:p>
            <a:pPr algn="ctr"/>
            <a:r>
              <a:rPr lang="en-US" dirty="0" smtClean="0">
                <a:solidFill>
                  <a:srgbClr val="1F497D"/>
                </a:solidFill>
                <a:latin typeface="+mn-lt"/>
              </a:rPr>
              <a:t>Principal Component Analysis: Serum</a:t>
            </a:r>
            <a:endParaRPr lang="en-US" dirty="0">
              <a:solidFill>
                <a:srgbClr val="1F497D"/>
              </a:solidFill>
              <a:latin typeface="+mn-lt"/>
            </a:endParaRPr>
          </a:p>
        </p:txBody>
      </p:sp>
      <p:sp>
        <p:nvSpPr>
          <p:cNvPr id="27" name="TextBox 26"/>
          <p:cNvSpPr txBox="1"/>
          <p:nvPr/>
        </p:nvSpPr>
        <p:spPr>
          <a:xfrm>
            <a:off x="7024887" y="1332619"/>
            <a:ext cx="1739916" cy="1938992"/>
          </a:xfrm>
          <a:prstGeom prst="rect">
            <a:avLst/>
          </a:prstGeom>
          <a:noFill/>
        </p:spPr>
        <p:txBody>
          <a:bodyPr wrap="square">
            <a:spAutoFit/>
          </a:bodyPr>
          <a:lstStyle/>
          <a:p>
            <a:pPr fontAlgn="base">
              <a:spcBef>
                <a:spcPct val="0"/>
              </a:spcBef>
              <a:spcAft>
                <a:spcPct val="0"/>
              </a:spcAft>
              <a:buFont typeface="Arial" pitchFamily="34" charset="0"/>
              <a:buChar char="•"/>
              <a:defRPr/>
            </a:pPr>
            <a:r>
              <a:rPr lang="en-US" sz="1200" dirty="0" smtClean="0">
                <a:solidFill>
                  <a:prstClr val="black">
                    <a:lumMod val="50000"/>
                    <a:lumOff val="50000"/>
                  </a:prstClr>
                </a:solidFill>
                <a:latin typeface="Arial" charset="0"/>
                <a:cs typeface="Arial" charset="0"/>
              </a:rPr>
              <a:t> </a:t>
            </a:r>
            <a:r>
              <a:rPr lang="en-US" sz="1200" dirty="0" smtClean="0">
                <a:solidFill>
                  <a:schemeClr val="bg1">
                    <a:lumMod val="50000"/>
                  </a:schemeClr>
                </a:solidFill>
                <a:latin typeface="Arial" pitchFamily="34" charset="0"/>
                <a:cs typeface="Arial" pitchFamily="34" charset="0"/>
              </a:rPr>
              <a:t>Application of PCA to determine separation of all study groups demonstrated that clear metabolic shifts were observed in serum samples from mice treated with Abx and/or exposed to ozone.</a:t>
            </a:r>
            <a:endParaRPr lang="en-US" sz="1200" dirty="0" smtClean="0">
              <a:solidFill>
                <a:prstClr val="black">
                  <a:lumMod val="50000"/>
                  <a:lumOff val="50000"/>
                </a:prstClr>
              </a:solidFill>
              <a:latin typeface="Arial" charset="0"/>
              <a:cs typeface="Arial" charset="0"/>
            </a:endParaRPr>
          </a:p>
        </p:txBody>
      </p:sp>
      <p:cxnSp>
        <p:nvCxnSpPr>
          <p:cNvPr id="5" name="Straight Arrow Connector 4"/>
          <p:cNvCxnSpPr/>
          <p:nvPr/>
        </p:nvCxnSpPr>
        <p:spPr>
          <a:xfrm flipH="1">
            <a:off x="3075709" y="2684892"/>
            <a:ext cx="914603" cy="128966"/>
          </a:xfrm>
          <a:prstGeom prst="straightConnector1">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3782291" y="3090857"/>
            <a:ext cx="417085" cy="361508"/>
          </a:xfrm>
          <a:prstGeom prst="straightConnector1">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437204" y="2800048"/>
            <a:ext cx="892232" cy="276999"/>
          </a:xfrm>
          <a:prstGeom prst="rect">
            <a:avLst/>
          </a:prstGeom>
          <a:noFill/>
        </p:spPr>
        <p:txBody>
          <a:bodyPr wrap="none" rtlCol="0">
            <a:spAutoFit/>
          </a:bodyPr>
          <a:lstStyle/>
          <a:p>
            <a:r>
              <a:rPr lang="en-US" sz="1200" dirty="0" smtClean="0">
                <a:solidFill>
                  <a:srgbClr val="FF0000"/>
                </a:solidFill>
              </a:rPr>
              <a:t>Ozone shift</a:t>
            </a:r>
            <a:endParaRPr lang="en-US" sz="1200" dirty="0">
              <a:solidFill>
                <a:srgbClr val="FF0000"/>
              </a:solidFill>
            </a:endParaRPr>
          </a:p>
        </p:txBody>
      </p:sp>
      <p:sp>
        <p:nvSpPr>
          <p:cNvPr id="25" name="TextBox 24"/>
          <p:cNvSpPr txBox="1"/>
          <p:nvPr/>
        </p:nvSpPr>
        <p:spPr>
          <a:xfrm>
            <a:off x="3471163" y="3318398"/>
            <a:ext cx="728213" cy="276999"/>
          </a:xfrm>
          <a:prstGeom prst="rect">
            <a:avLst/>
          </a:prstGeom>
          <a:noFill/>
        </p:spPr>
        <p:txBody>
          <a:bodyPr wrap="none" rtlCol="0">
            <a:spAutoFit/>
          </a:bodyPr>
          <a:lstStyle/>
          <a:p>
            <a:r>
              <a:rPr lang="en-US" sz="1200" dirty="0" smtClean="0">
                <a:solidFill>
                  <a:srgbClr val="FF0000"/>
                </a:solidFill>
              </a:rPr>
              <a:t>Abx shift</a:t>
            </a:r>
            <a:endParaRPr lang="en-US" sz="1200" dirty="0">
              <a:solidFill>
                <a:srgbClr val="FF0000"/>
              </a:solidFill>
            </a:endParaRPr>
          </a:p>
        </p:txBody>
      </p:sp>
      <p:pic>
        <p:nvPicPr>
          <p:cNvPr id="15" name="Picture 14"/>
          <p:cNvPicPr>
            <a:picLocks/>
          </p:cNvPicPr>
          <p:nvPr/>
        </p:nvPicPr>
        <p:blipFill rotWithShape="1">
          <a:blip r:embed="rId4">
            <a:extLst>
              <a:ext uri="{28A0092B-C50C-407E-A947-70E740481C1C}">
                <a14:useLocalDpi xmlns:a14="http://schemas.microsoft.com/office/drawing/2010/main" val="0"/>
              </a:ext>
            </a:extLst>
          </a:blip>
          <a:srcRect l="2147" t="947" r="3723" b="2227"/>
          <a:stretch/>
        </p:blipFill>
        <p:spPr>
          <a:xfrm>
            <a:off x="7286595" y="3832543"/>
            <a:ext cx="1255221" cy="2078182"/>
          </a:xfrm>
          <a:prstGeom prst="rect">
            <a:avLst/>
          </a:prstGeom>
        </p:spPr>
      </p:pic>
      <p:cxnSp>
        <p:nvCxnSpPr>
          <p:cNvPr id="19" name="Straight Arrow Connector 18"/>
          <p:cNvCxnSpPr/>
          <p:nvPr/>
        </p:nvCxnSpPr>
        <p:spPr>
          <a:xfrm flipH="1">
            <a:off x="2437204" y="2988481"/>
            <a:ext cx="914603" cy="128966"/>
          </a:xfrm>
          <a:prstGeom prst="straightConnector1">
            <a:avLst/>
          </a:prstGeom>
          <a:ln w="31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615483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0"/>
          <p:cNvSpPr>
            <a:spLocks noGrp="1"/>
          </p:cNvSpPr>
          <p:nvPr>
            <p:ph type="title"/>
          </p:nvPr>
        </p:nvSpPr>
        <p:spPr>
          <a:xfrm>
            <a:off x="523704" y="100067"/>
            <a:ext cx="8229600" cy="487362"/>
          </a:xfrm>
        </p:spPr>
        <p:txBody>
          <a:bodyPr>
            <a:noAutofit/>
          </a:bodyPr>
          <a:lstStyle/>
          <a:p>
            <a:pPr algn="ctr"/>
            <a:r>
              <a:rPr lang="en-US" sz="3000" b="1" dirty="0" smtClean="0">
                <a:solidFill>
                  <a:schemeClr val="tx2"/>
                </a:solidFill>
                <a:latin typeface="Calibri" pitchFamily="34" charset="0"/>
              </a:rPr>
              <a:t>Bile Acids and Potential Hepatotoxicity</a:t>
            </a:r>
            <a:endParaRPr lang="en-US" sz="3000" b="1" dirty="0">
              <a:solidFill>
                <a:schemeClr val="tx2"/>
              </a:solidFill>
              <a:latin typeface="Calibri" pitchFamily="34" charset="0"/>
            </a:endParaRPr>
          </a:p>
        </p:txBody>
      </p:sp>
      <p:sp>
        <p:nvSpPr>
          <p:cNvPr id="10" name="TextBox 9"/>
          <p:cNvSpPr txBox="1"/>
          <p:nvPr/>
        </p:nvSpPr>
        <p:spPr>
          <a:xfrm>
            <a:off x="5065221" y="642223"/>
            <a:ext cx="3962401" cy="2123658"/>
          </a:xfrm>
          <a:prstGeom prst="rect">
            <a:avLst/>
          </a:prstGeom>
          <a:noFill/>
        </p:spPr>
        <p:txBody>
          <a:bodyPr wrap="square">
            <a:spAutoFit/>
          </a:bodyPr>
          <a:lstStyle/>
          <a:p>
            <a:pPr>
              <a:buFont typeface="Arial" pitchFamily="34" charset="0"/>
              <a:buChar char="•"/>
              <a:defRPr/>
            </a:pPr>
            <a:r>
              <a:rPr lang="en-US" sz="1200" dirty="0" smtClean="0">
                <a:solidFill>
                  <a:prstClr val="black">
                    <a:lumMod val="50000"/>
                    <a:lumOff val="50000"/>
                  </a:prst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One of the most consistent and striking changes in the dataset involved accumulation of numerous primary and secondary bile acids in lung tissue and serum from mice treated with Abx and exposed to ozone.</a:t>
            </a:r>
          </a:p>
          <a:p>
            <a:pPr>
              <a:buFont typeface="Arial" pitchFamily="34" charset="0"/>
              <a:buChar char="•"/>
              <a:defRPr/>
            </a:pPr>
            <a:r>
              <a:rPr lang="en-US" sz="1200" dirty="0">
                <a:solidFill>
                  <a:schemeClr val="tx1">
                    <a:lumMod val="50000"/>
                    <a:lumOff val="50000"/>
                  </a:scheme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Increased circulating levels of bile acids are typically suggestive of hepatic dysfunction, whereas the etiology of bile acid accumulation in lung tissue is less clear.</a:t>
            </a:r>
          </a:p>
          <a:p>
            <a:pPr>
              <a:buFont typeface="Arial" pitchFamily="34" charset="0"/>
              <a:buChar char="•"/>
              <a:defRPr/>
            </a:pPr>
            <a:r>
              <a:rPr lang="en-US" sz="1200" dirty="0">
                <a:solidFill>
                  <a:schemeClr val="tx1">
                    <a:lumMod val="50000"/>
                    <a:lumOff val="50000"/>
                  </a:scheme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These findings highlight an important interaction between treatment with Abx and ozone and suggest that hepatotoxicity may be a consequence of these two factors.</a:t>
            </a:r>
          </a:p>
        </p:txBody>
      </p:sp>
      <p:pic>
        <p:nvPicPr>
          <p:cNvPr id="2" name="Picture 1"/>
          <p:cNvPicPr>
            <a:picLocks noChangeAspect="1"/>
          </p:cNvPicPr>
          <p:nvPr/>
        </p:nvPicPr>
        <p:blipFill>
          <a:blip r:embed="rId3"/>
          <a:stretch>
            <a:fillRect/>
          </a:stretch>
        </p:blipFill>
        <p:spPr>
          <a:xfrm>
            <a:off x="171969" y="684527"/>
            <a:ext cx="5409407" cy="2485790"/>
          </a:xfrm>
          <a:prstGeom prst="rect">
            <a:avLst/>
          </a:prstGeom>
        </p:spPr>
      </p:pic>
      <p:sp>
        <p:nvSpPr>
          <p:cNvPr id="4" name="TextBox 3"/>
          <p:cNvSpPr txBox="1"/>
          <p:nvPr/>
        </p:nvSpPr>
        <p:spPr>
          <a:xfrm>
            <a:off x="224443" y="4131427"/>
            <a:ext cx="881973" cy="276999"/>
          </a:xfrm>
          <a:prstGeom prst="rect">
            <a:avLst/>
          </a:prstGeom>
          <a:noFill/>
        </p:spPr>
        <p:txBody>
          <a:bodyPr wrap="none" rtlCol="0">
            <a:spAutoFit/>
          </a:bodyPr>
          <a:lstStyle/>
          <a:p>
            <a:r>
              <a:rPr lang="en-US" sz="1200" i="1" dirty="0" smtClean="0">
                <a:solidFill>
                  <a:srgbClr val="245794"/>
                </a:solidFill>
              </a:rPr>
              <a:t>Lung tissue</a:t>
            </a:r>
            <a:endParaRPr lang="en-US" sz="1200" i="1" dirty="0">
              <a:solidFill>
                <a:srgbClr val="245794"/>
              </a:solidFill>
            </a:endParaRPr>
          </a:p>
        </p:txBody>
      </p:sp>
      <p:sp>
        <p:nvSpPr>
          <p:cNvPr id="9" name="TextBox 8"/>
          <p:cNvSpPr txBox="1"/>
          <p:nvPr/>
        </p:nvSpPr>
        <p:spPr>
          <a:xfrm>
            <a:off x="4766208" y="3169920"/>
            <a:ext cx="580608" cy="276999"/>
          </a:xfrm>
          <a:prstGeom prst="rect">
            <a:avLst/>
          </a:prstGeom>
          <a:noFill/>
        </p:spPr>
        <p:txBody>
          <a:bodyPr wrap="none" rtlCol="0">
            <a:spAutoFit/>
          </a:bodyPr>
          <a:lstStyle/>
          <a:p>
            <a:r>
              <a:rPr lang="en-US" sz="1200" i="1" dirty="0" smtClean="0">
                <a:solidFill>
                  <a:srgbClr val="245794"/>
                </a:solidFill>
              </a:rPr>
              <a:t>Serum</a:t>
            </a:r>
            <a:endParaRPr lang="en-US" sz="1200" i="1" dirty="0">
              <a:solidFill>
                <a:srgbClr val="245794"/>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815998526"/>
              </p:ext>
            </p:extLst>
          </p:nvPr>
        </p:nvGraphicFramePr>
        <p:xfrm>
          <a:off x="313508" y="4373590"/>
          <a:ext cx="4075612" cy="1762508"/>
        </p:xfrm>
        <a:graphic>
          <a:graphicData uri="http://schemas.openxmlformats.org/drawingml/2006/table">
            <a:tbl>
              <a:tblPr/>
              <a:tblGrid>
                <a:gridCol w="1018903">
                  <a:extLst>
                    <a:ext uri="{9D8B030D-6E8A-4147-A177-3AD203B41FA5}">
                      <a16:colId xmlns:a16="http://schemas.microsoft.com/office/drawing/2014/main" val="20000"/>
                    </a:ext>
                  </a:extLst>
                </a:gridCol>
                <a:gridCol w="1239445">
                  <a:extLst>
                    <a:ext uri="{9D8B030D-6E8A-4147-A177-3AD203B41FA5}">
                      <a16:colId xmlns:a16="http://schemas.microsoft.com/office/drawing/2014/main" val="20001"/>
                    </a:ext>
                  </a:extLst>
                </a:gridCol>
                <a:gridCol w="454316">
                  <a:extLst>
                    <a:ext uri="{9D8B030D-6E8A-4147-A177-3AD203B41FA5}">
                      <a16:colId xmlns:a16="http://schemas.microsoft.com/office/drawing/2014/main" val="20002"/>
                    </a:ext>
                  </a:extLst>
                </a:gridCol>
                <a:gridCol w="454316">
                  <a:extLst>
                    <a:ext uri="{9D8B030D-6E8A-4147-A177-3AD203B41FA5}">
                      <a16:colId xmlns:a16="http://schemas.microsoft.com/office/drawing/2014/main" val="20003"/>
                    </a:ext>
                  </a:extLst>
                </a:gridCol>
                <a:gridCol w="454316">
                  <a:extLst>
                    <a:ext uri="{9D8B030D-6E8A-4147-A177-3AD203B41FA5}">
                      <a16:colId xmlns:a16="http://schemas.microsoft.com/office/drawing/2014/main" val="20004"/>
                    </a:ext>
                  </a:extLst>
                </a:gridCol>
                <a:gridCol w="454316">
                  <a:extLst>
                    <a:ext uri="{9D8B030D-6E8A-4147-A177-3AD203B41FA5}">
                      <a16:colId xmlns:a16="http://schemas.microsoft.com/office/drawing/2014/main" val="20005"/>
                    </a:ext>
                  </a:extLst>
                </a:gridCol>
              </a:tblGrid>
              <a:tr h="237255">
                <a:tc rowSpan="2">
                  <a:txBody>
                    <a:bodyPr/>
                    <a:lstStyle/>
                    <a:p>
                      <a:pPr algn="ctr" fontAlgn="ctr"/>
                      <a:r>
                        <a:rPr lang="en-US" sz="800" b="1" i="0" u="none" strike="noStrike" dirty="0">
                          <a:solidFill>
                            <a:srgbClr val="000000"/>
                          </a:solidFill>
                          <a:effectLst/>
                          <a:latin typeface="Arial" panose="020B0604020202020204" pitchFamily="34" charset="0"/>
                        </a:rPr>
                        <a:t>Sub Pathway</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800" b="1" i="0" u="none" strike="noStrike" dirty="0">
                          <a:solidFill>
                            <a:srgbClr val="000000"/>
                          </a:solidFill>
                          <a:effectLst/>
                          <a:latin typeface="Arial" panose="020B0604020202020204" pitchFamily="34" charset="0"/>
                        </a:rPr>
                        <a:t>Biochemical Name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US" sz="800" b="1" i="0" u="sng" strike="noStrike" dirty="0">
                          <a:solidFill>
                            <a:srgbClr val="000000"/>
                          </a:solidFill>
                          <a:effectLst/>
                          <a:latin typeface="Arial" panose="020B0604020202020204" pitchFamily="34" charset="0"/>
                        </a:rPr>
                        <a:t>Abx</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sng" strike="noStrike" dirty="0">
                          <a:solidFill>
                            <a:srgbClr val="000000"/>
                          </a:solidFill>
                          <a:effectLst/>
                          <a:latin typeface="Arial" panose="020B0604020202020204" pitchFamily="34" charset="0"/>
                        </a:rPr>
                        <a:t>Ozone</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Air</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61040">
                <a:tc vMerge="1">
                  <a:txBody>
                    <a:bodyPr/>
                    <a:lstStyle/>
                    <a:p>
                      <a:endParaRPr lang="en-US"/>
                    </a:p>
                  </a:txBody>
                  <a:tcPr/>
                </a:tc>
                <a:tc vMerge="1">
                  <a:txBody>
                    <a:bodyPr/>
                    <a:lstStyle/>
                    <a:p>
                      <a:endParaRPr lang="en-US"/>
                    </a:p>
                  </a:txBody>
                  <a:tcPr/>
                </a:tc>
                <a:tc>
                  <a:txBody>
                    <a:bodyPr/>
                    <a:lstStyle/>
                    <a:p>
                      <a:pPr algn="ctr" fontAlgn="ctr"/>
                      <a:r>
                        <a:rPr lang="en-US" sz="800" b="1" i="0" u="none" strike="noStrike" dirty="0">
                          <a:solidFill>
                            <a:srgbClr val="000000"/>
                          </a:solidFill>
                          <a:effectLst/>
                          <a:latin typeface="Arial" panose="020B0604020202020204" pitchFamily="34" charset="0"/>
                        </a:rPr>
                        <a:t>Air</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Ozone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Abx</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8387">
                <a:tc rowSpan="4">
                  <a:txBody>
                    <a:bodyPr/>
                    <a:lstStyle/>
                    <a:p>
                      <a:pPr algn="l" fontAlgn="ctr"/>
                      <a:r>
                        <a:rPr lang="en-US" sz="800" b="0" i="0" u="none" strike="noStrike" dirty="0">
                          <a:solidFill>
                            <a:srgbClr val="000000"/>
                          </a:solidFill>
                          <a:effectLst/>
                          <a:latin typeface="Arial" panose="020B0604020202020204" pitchFamily="34" charset="0"/>
                        </a:rPr>
                        <a:t>Primary Bile Acid Metabolism</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0.37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1.28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2.04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0.56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77.32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000080"/>
                          </a:solidFill>
                          <a:effectLst/>
                          <a:latin typeface="Arial" panose="020B0604020202020204" pitchFamily="34" charset="0"/>
                        </a:rPr>
                        <a:t>0.23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FFFF00"/>
                          </a:solidFill>
                          <a:effectLst/>
                          <a:latin typeface="Arial" panose="020B0604020202020204" pitchFamily="34" charset="0"/>
                        </a:rPr>
                        <a:t>32.65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taurochenodeoxycholate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1.60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64.53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0.59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23.85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tauro-beta-muricholate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189.33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0.25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40.50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5"/>
                  </a:ext>
                </a:extLst>
              </a:tr>
              <a:tr h="178387">
                <a:tc rowSpan="3">
                  <a:txBody>
                    <a:bodyPr/>
                    <a:lstStyle/>
                    <a:p>
                      <a:pPr algn="l" fontAlgn="ctr"/>
                      <a:r>
                        <a:rPr lang="en-US" sz="800" b="0" i="0" u="none" strike="noStrike" dirty="0">
                          <a:solidFill>
                            <a:srgbClr val="000000"/>
                          </a:solidFill>
                          <a:effectLst/>
                          <a:latin typeface="Arial" panose="020B0604020202020204" pitchFamily="34" charset="0"/>
                        </a:rPr>
                        <a:t>Secondary Bile Acid Metabolism</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taurodeoxycholate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0.68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46.95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0.79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54.85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6"/>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tauroursodeoxycholate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119.22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0.50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65.01</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7"/>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7-ketodeoxycholate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0.17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1.01</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0.18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3132111"/>
              </p:ext>
            </p:extLst>
          </p:nvPr>
        </p:nvGraphicFramePr>
        <p:xfrm>
          <a:off x="4859383" y="3388500"/>
          <a:ext cx="4008317" cy="2832830"/>
        </p:xfrm>
        <a:graphic>
          <a:graphicData uri="http://schemas.openxmlformats.org/drawingml/2006/table">
            <a:tbl>
              <a:tblPr/>
              <a:tblGrid>
                <a:gridCol w="699838">
                  <a:extLst>
                    <a:ext uri="{9D8B030D-6E8A-4147-A177-3AD203B41FA5}">
                      <a16:colId xmlns:a16="http://schemas.microsoft.com/office/drawing/2014/main" val="20000"/>
                    </a:ext>
                  </a:extLst>
                </a:gridCol>
                <a:gridCol w="1267919">
                  <a:extLst>
                    <a:ext uri="{9D8B030D-6E8A-4147-A177-3AD203B41FA5}">
                      <a16:colId xmlns:a16="http://schemas.microsoft.com/office/drawing/2014/main" val="20001"/>
                    </a:ext>
                  </a:extLst>
                </a:gridCol>
                <a:gridCol w="510140">
                  <a:extLst>
                    <a:ext uri="{9D8B030D-6E8A-4147-A177-3AD203B41FA5}">
                      <a16:colId xmlns:a16="http://schemas.microsoft.com/office/drawing/2014/main" val="20002"/>
                    </a:ext>
                  </a:extLst>
                </a:gridCol>
                <a:gridCol w="510140">
                  <a:extLst>
                    <a:ext uri="{9D8B030D-6E8A-4147-A177-3AD203B41FA5}">
                      <a16:colId xmlns:a16="http://schemas.microsoft.com/office/drawing/2014/main" val="20003"/>
                    </a:ext>
                  </a:extLst>
                </a:gridCol>
                <a:gridCol w="510140">
                  <a:extLst>
                    <a:ext uri="{9D8B030D-6E8A-4147-A177-3AD203B41FA5}">
                      <a16:colId xmlns:a16="http://schemas.microsoft.com/office/drawing/2014/main" val="20004"/>
                    </a:ext>
                  </a:extLst>
                </a:gridCol>
                <a:gridCol w="510140">
                  <a:extLst>
                    <a:ext uri="{9D8B030D-6E8A-4147-A177-3AD203B41FA5}">
                      <a16:colId xmlns:a16="http://schemas.microsoft.com/office/drawing/2014/main" val="20005"/>
                    </a:ext>
                  </a:extLst>
                </a:gridCol>
              </a:tblGrid>
              <a:tr h="237255">
                <a:tc rowSpan="2">
                  <a:txBody>
                    <a:bodyPr/>
                    <a:lstStyle/>
                    <a:p>
                      <a:pPr algn="ctr" fontAlgn="ctr"/>
                      <a:r>
                        <a:rPr lang="en-US" sz="800" b="1" i="0" u="none" strike="noStrike" dirty="0">
                          <a:solidFill>
                            <a:srgbClr val="000000"/>
                          </a:solidFill>
                          <a:effectLst/>
                          <a:latin typeface="Arial" panose="020B0604020202020204" pitchFamily="34" charset="0"/>
                        </a:rPr>
                        <a:t>Sub Pathway</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800" b="1" i="0" u="none" strike="noStrike" dirty="0">
                          <a:solidFill>
                            <a:srgbClr val="000000"/>
                          </a:solidFill>
                          <a:effectLst/>
                          <a:latin typeface="Arial" panose="020B0604020202020204" pitchFamily="34" charset="0"/>
                        </a:rPr>
                        <a:t>Biochemical Name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US" sz="800" b="1" i="0" u="sng" strike="noStrike" dirty="0">
                          <a:solidFill>
                            <a:srgbClr val="000000"/>
                          </a:solidFill>
                          <a:effectLst/>
                          <a:latin typeface="Arial" panose="020B0604020202020204" pitchFamily="34" charset="0"/>
                        </a:rPr>
                        <a:t>Abx</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sng" strike="noStrike" dirty="0">
                          <a:solidFill>
                            <a:srgbClr val="000000"/>
                          </a:solidFill>
                          <a:effectLst/>
                          <a:latin typeface="Arial" panose="020B0604020202020204" pitchFamily="34" charset="0"/>
                        </a:rPr>
                        <a:t>Ozone</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Air</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61040">
                <a:tc vMerge="1">
                  <a:txBody>
                    <a:bodyPr/>
                    <a:lstStyle/>
                    <a:p>
                      <a:endParaRPr lang="en-US"/>
                    </a:p>
                  </a:txBody>
                  <a:tcPr/>
                </a:tc>
                <a:tc vMerge="1">
                  <a:txBody>
                    <a:bodyPr/>
                    <a:lstStyle/>
                    <a:p>
                      <a:endParaRPr lang="en-US"/>
                    </a:p>
                  </a:txBody>
                  <a:tcPr/>
                </a:tc>
                <a:tc>
                  <a:txBody>
                    <a:bodyPr/>
                    <a:lstStyle/>
                    <a:p>
                      <a:pPr algn="ctr" fontAlgn="ctr"/>
                      <a:r>
                        <a:rPr lang="en-US" sz="800" b="1" i="0" u="none" strike="noStrike" dirty="0">
                          <a:solidFill>
                            <a:srgbClr val="000000"/>
                          </a:solidFill>
                          <a:effectLst/>
                          <a:latin typeface="Arial" panose="020B0604020202020204" pitchFamily="34" charset="0"/>
                        </a:rPr>
                        <a:t>Air</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Ozone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Abx</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8387">
                <a:tc rowSpan="7">
                  <a:txBody>
                    <a:bodyPr/>
                    <a:lstStyle/>
                    <a:p>
                      <a:pPr algn="l" fontAlgn="ctr"/>
                      <a:r>
                        <a:rPr lang="en-US" sz="800" b="0" i="0" u="none" strike="noStrike" dirty="0">
                          <a:solidFill>
                            <a:srgbClr val="000000"/>
                          </a:solidFill>
                          <a:effectLst/>
                          <a:latin typeface="Arial" panose="020B0604020202020204" pitchFamily="34" charset="0"/>
                        </a:rPr>
                        <a:t>Primary Bile Acid Metabolism</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0.03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1.85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0.10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5.29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glycocholate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0.68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4.92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0.79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5.70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2.31</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34.14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0.77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11.43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chenodeoxycholate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2.27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0.73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1.66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taurochenodeoxycholate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5.18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45.98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1.24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10.99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extLst>
                  <a:ext uri="{0D108BD9-81ED-4DB2-BD59-A6C34878D82A}">
                    <a16:rowId xmlns:a16="http://schemas.microsoft.com/office/drawing/2014/main" val="10006"/>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beta-muricholate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0.08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5.97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000080"/>
                          </a:solidFill>
                          <a:effectLst/>
                          <a:latin typeface="Arial" panose="020B0604020202020204" pitchFamily="34" charset="0"/>
                        </a:rPr>
                        <a:t>0.26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FFFF00"/>
                          </a:solidFill>
                          <a:effectLst/>
                          <a:latin typeface="Arial" panose="020B0604020202020204" pitchFamily="34" charset="0"/>
                        </a:rPr>
                        <a:t>19.05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7"/>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tauro-beta-muricholate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3.58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150.95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0.54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22.72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8"/>
                  </a:ext>
                </a:extLst>
              </a:tr>
              <a:tr h="178387">
                <a:tc rowSpan="6">
                  <a:txBody>
                    <a:bodyPr/>
                    <a:lstStyle/>
                    <a:p>
                      <a:pPr algn="l" fontAlgn="ctr"/>
                      <a:r>
                        <a:rPr lang="en-US" sz="800" b="0" i="0" u="none" strike="noStrike" dirty="0">
                          <a:solidFill>
                            <a:srgbClr val="000000"/>
                          </a:solidFill>
                          <a:effectLst/>
                          <a:latin typeface="Arial" panose="020B0604020202020204" pitchFamily="34" charset="0"/>
                        </a:rPr>
                        <a:t>Secondary Bile Acid Metabolism</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0.07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0.66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1.12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10.91</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9"/>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7.42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2.44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17.12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0"/>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ursodeoxycholate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0.05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000080"/>
                          </a:solidFill>
                          <a:effectLst/>
                          <a:latin typeface="Arial" panose="020B0604020202020204" pitchFamily="34" charset="0"/>
                        </a:rPr>
                        <a:t>2.45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1" i="0" u="none" strike="noStrike" dirty="0">
                          <a:solidFill>
                            <a:srgbClr val="FFFF00"/>
                          </a:solidFill>
                          <a:effectLst/>
                          <a:latin typeface="Arial" panose="020B0604020202020204" pitchFamily="34" charset="0"/>
                        </a:rPr>
                        <a:t>0.09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FFFF00"/>
                          </a:solidFill>
                          <a:effectLst/>
                          <a:latin typeface="Arial" panose="020B0604020202020204" pitchFamily="34" charset="0"/>
                        </a:rPr>
                        <a:t>4.53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1"/>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tauroursodeoxycholate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2.37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138.75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0.62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36.50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2"/>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hyodeoxycholate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0.18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000080"/>
                          </a:solidFill>
                          <a:effectLst/>
                          <a:latin typeface="Arial" panose="020B0604020202020204" pitchFamily="34" charset="0"/>
                        </a:rPr>
                        <a:t>0.46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0" i="0" u="none" strike="noStrike" dirty="0">
                          <a:solidFill>
                            <a:srgbClr val="000000"/>
                          </a:solidFill>
                          <a:effectLst/>
                          <a:latin typeface="Arial" panose="020B0604020202020204" pitchFamily="34" charset="0"/>
                        </a:rPr>
                        <a:t>0.63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1.62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taurohyodeoxycholic acid</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0.64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9.25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0" i="0" u="none" strike="noStrike" dirty="0">
                          <a:solidFill>
                            <a:srgbClr val="000000"/>
                          </a:solidFill>
                          <a:effectLst/>
                          <a:latin typeface="Arial" panose="020B0604020202020204" pitchFamily="34" charset="0"/>
                        </a:rPr>
                        <a:t>1.57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22.74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404807742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0"/>
          <p:cNvSpPr>
            <a:spLocks noGrp="1"/>
          </p:cNvSpPr>
          <p:nvPr>
            <p:ph type="title"/>
          </p:nvPr>
        </p:nvSpPr>
        <p:spPr>
          <a:xfrm>
            <a:off x="473826" y="151945"/>
            <a:ext cx="8229600" cy="487362"/>
          </a:xfrm>
        </p:spPr>
        <p:txBody>
          <a:bodyPr>
            <a:noAutofit/>
          </a:bodyPr>
          <a:lstStyle/>
          <a:p>
            <a:pPr algn="ctr"/>
            <a:r>
              <a:rPr lang="en-US" sz="3000" b="1" dirty="0" smtClean="0">
                <a:solidFill>
                  <a:schemeClr val="tx2"/>
                </a:solidFill>
                <a:latin typeface="Calibri" pitchFamily="34" charset="0"/>
              </a:rPr>
              <a:t>Oxidative Stress and the Gamma-Glutamyl Cycle</a:t>
            </a:r>
            <a:endParaRPr lang="en-US" sz="3000" b="1" dirty="0">
              <a:solidFill>
                <a:schemeClr val="tx2"/>
              </a:solidFill>
              <a:latin typeface="Calibri" pitchFamily="34" charset="0"/>
            </a:endParaRPr>
          </a:p>
        </p:txBody>
      </p:sp>
      <p:sp>
        <p:nvSpPr>
          <p:cNvPr id="10" name="TextBox 9"/>
          <p:cNvSpPr txBox="1"/>
          <p:nvPr/>
        </p:nvSpPr>
        <p:spPr>
          <a:xfrm>
            <a:off x="5945186" y="2965238"/>
            <a:ext cx="3190999" cy="3046988"/>
          </a:xfrm>
          <a:prstGeom prst="rect">
            <a:avLst/>
          </a:prstGeom>
          <a:noFill/>
        </p:spPr>
        <p:txBody>
          <a:bodyPr wrap="square">
            <a:spAutoFit/>
          </a:bodyPr>
          <a:lstStyle/>
          <a:p>
            <a:pPr>
              <a:buFont typeface="Arial" pitchFamily="34" charset="0"/>
              <a:buChar char="•"/>
              <a:defRPr/>
            </a:pPr>
            <a:r>
              <a:rPr lang="en-US" sz="1200" dirty="0" smtClean="0">
                <a:solidFill>
                  <a:prstClr val="black">
                    <a:lumMod val="50000"/>
                    <a:lumOff val="50000"/>
                  </a:prst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Consistent elevations in nearly all gamma-glutamyl amino acids measured in lung tissue were observed in mice treated with Abx and exposed to ozone, suggestive of increased activity of the gamma-glutamyl cycle in these animals.</a:t>
            </a:r>
          </a:p>
          <a:p>
            <a:pPr>
              <a:buFont typeface="Arial" pitchFamily="34" charset="0"/>
              <a:buChar char="•"/>
              <a:defRPr/>
            </a:pPr>
            <a:r>
              <a:rPr lang="en-US" sz="1200" dirty="0">
                <a:solidFill>
                  <a:schemeClr val="tx1">
                    <a:lumMod val="50000"/>
                    <a:lumOff val="50000"/>
                  </a:scheme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Conversely, several biochemical markers of oxidative stress were reduced in serum samples from these animals.</a:t>
            </a:r>
          </a:p>
          <a:p>
            <a:pPr>
              <a:buFont typeface="Arial" pitchFamily="34" charset="0"/>
              <a:buChar char="•"/>
              <a:defRPr/>
            </a:pPr>
            <a:r>
              <a:rPr lang="en-US" sz="1200" dirty="0">
                <a:solidFill>
                  <a:schemeClr val="tx1">
                    <a:lumMod val="50000"/>
                    <a:lumOff val="50000"/>
                  </a:schemeClr>
                </a:solidFill>
                <a:latin typeface="Arial" pitchFamily="34" charset="0"/>
                <a:cs typeface="Arial" pitchFamily="34" charset="0"/>
              </a:rPr>
              <a:t> </a:t>
            </a:r>
            <a:r>
              <a:rPr lang="en-US" sz="1200" dirty="0" smtClean="0">
                <a:solidFill>
                  <a:schemeClr val="tx1">
                    <a:lumMod val="50000"/>
                    <a:lumOff val="50000"/>
                  </a:schemeClr>
                </a:solidFill>
                <a:latin typeface="Arial" pitchFamily="34" charset="0"/>
                <a:cs typeface="Arial" pitchFamily="34" charset="0"/>
              </a:rPr>
              <a:t>While inflammation resulting from oxidative stress is thought to contribute to negative effects associated with exposure to ozone, various reports in the literature have also demonstrated that ozone therapy may act in an anti-oxidative and anti-inflammatory manner under certain conditions. </a:t>
            </a:r>
          </a:p>
        </p:txBody>
      </p:sp>
      <p:pic>
        <p:nvPicPr>
          <p:cNvPr id="2" name="Picture 1"/>
          <p:cNvPicPr>
            <a:picLocks noChangeAspect="1"/>
          </p:cNvPicPr>
          <p:nvPr/>
        </p:nvPicPr>
        <p:blipFill>
          <a:blip r:embed="rId3"/>
          <a:stretch>
            <a:fillRect/>
          </a:stretch>
        </p:blipFill>
        <p:spPr>
          <a:xfrm>
            <a:off x="4952902" y="720657"/>
            <a:ext cx="4139738" cy="1824587"/>
          </a:xfrm>
          <a:prstGeom prst="rect">
            <a:avLst/>
          </a:prstGeom>
        </p:spPr>
      </p:pic>
      <p:sp>
        <p:nvSpPr>
          <p:cNvPr id="6" name="TextBox 5"/>
          <p:cNvSpPr txBox="1"/>
          <p:nvPr/>
        </p:nvSpPr>
        <p:spPr>
          <a:xfrm>
            <a:off x="53433" y="738075"/>
            <a:ext cx="881973" cy="276999"/>
          </a:xfrm>
          <a:prstGeom prst="rect">
            <a:avLst/>
          </a:prstGeom>
          <a:noFill/>
        </p:spPr>
        <p:txBody>
          <a:bodyPr wrap="none" rtlCol="0">
            <a:spAutoFit/>
          </a:bodyPr>
          <a:lstStyle/>
          <a:p>
            <a:r>
              <a:rPr lang="en-US" sz="1200" i="1" dirty="0" smtClean="0">
                <a:solidFill>
                  <a:srgbClr val="245794"/>
                </a:solidFill>
              </a:rPr>
              <a:t>Lung tissue</a:t>
            </a:r>
            <a:endParaRPr lang="en-US" sz="1200" i="1" dirty="0">
              <a:solidFill>
                <a:srgbClr val="245794"/>
              </a:solidFill>
            </a:endParaRPr>
          </a:p>
        </p:txBody>
      </p:sp>
      <p:pic>
        <p:nvPicPr>
          <p:cNvPr id="7" name="Picture 6" descr="b9847591747845d1.emf"/>
          <p:cNvPicPr>
            <a:picLocks/>
          </p:cNvPicPr>
          <p:nvPr/>
        </p:nvPicPr>
        <p:blipFill>
          <a:blip r:embed="rId4" cstate="print"/>
          <a:stretch>
            <a:fillRect/>
          </a:stretch>
        </p:blipFill>
        <p:spPr>
          <a:xfrm>
            <a:off x="2031933" y="3566031"/>
            <a:ext cx="1828800" cy="1645920"/>
          </a:xfrm>
          <a:prstGeom prst="rect">
            <a:avLst/>
          </a:prstGeom>
        </p:spPr>
      </p:pic>
      <p:pic>
        <p:nvPicPr>
          <p:cNvPr id="8" name="Picture 7" descr="a3e74c49788286e7.emf"/>
          <p:cNvPicPr>
            <a:picLocks/>
          </p:cNvPicPr>
          <p:nvPr/>
        </p:nvPicPr>
        <p:blipFill>
          <a:blip r:embed="rId5" cstate="print"/>
          <a:stretch>
            <a:fillRect/>
          </a:stretch>
        </p:blipFill>
        <p:spPr>
          <a:xfrm>
            <a:off x="3984652" y="5189266"/>
            <a:ext cx="1828800" cy="1645920"/>
          </a:xfrm>
          <a:prstGeom prst="rect">
            <a:avLst/>
          </a:prstGeom>
        </p:spPr>
      </p:pic>
      <p:pic>
        <p:nvPicPr>
          <p:cNvPr id="9" name="Picture 8" descr="afac0302931aa3e7.emf"/>
          <p:cNvPicPr>
            <a:picLocks/>
          </p:cNvPicPr>
          <p:nvPr/>
        </p:nvPicPr>
        <p:blipFill>
          <a:blip r:embed="rId6" cstate="print"/>
          <a:stretch>
            <a:fillRect/>
          </a:stretch>
        </p:blipFill>
        <p:spPr>
          <a:xfrm>
            <a:off x="80052" y="5189266"/>
            <a:ext cx="1828800" cy="1645920"/>
          </a:xfrm>
          <a:prstGeom prst="rect">
            <a:avLst/>
          </a:prstGeom>
        </p:spPr>
      </p:pic>
      <p:pic>
        <p:nvPicPr>
          <p:cNvPr id="11" name="Picture 10" descr="100c3701a2a08580.emf"/>
          <p:cNvPicPr>
            <a:picLocks/>
          </p:cNvPicPr>
          <p:nvPr/>
        </p:nvPicPr>
        <p:blipFill>
          <a:blip r:embed="rId7" cstate="print"/>
          <a:stretch>
            <a:fillRect/>
          </a:stretch>
        </p:blipFill>
        <p:spPr>
          <a:xfrm>
            <a:off x="2031933" y="5189266"/>
            <a:ext cx="1828800" cy="1645920"/>
          </a:xfrm>
          <a:prstGeom prst="rect">
            <a:avLst/>
          </a:prstGeom>
        </p:spPr>
      </p:pic>
      <p:pic>
        <p:nvPicPr>
          <p:cNvPr id="12" name="Picture 11" descr="4b8422a2ec4742a8.emf"/>
          <p:cNvPicPr>
            <a:picLocks/>
          </p:cNvPicPr>
          <p:nvPr/>
        </p:nvPicPr>
        <p:blipFill>
          <a:blip r:embed="rId8" cstate="print"/>
          <a:stretch>
            <a:fillRect/>
          </a:stretch>
        </p:blipFill>
        <p:spPr>
          <a:xfrm>
            <a:off x="61036" y="3566031"/>
            <a:ext cx="1828800" cy="1645920"/>
          </a:xfrm>
          <a:prstGeom prst="rect">
            <a:avLst/>
          </a:prstGeom>
        </p:spPr>
      </p:pic>
      <p:pic>
        <p:nvPicPr>
          <p:cNvPr id="13" name="Picture 12" descr="b5e3ed68a6bc8d.emf"/>
          <p:cNvPicPr>
            <a:picLocks/>
          </p:cNvPicPr>
          <p:nvPr/>
        </p:nvPicPr>
        <p:blipFill>
          <a:blip r:embed="rId9" cstate="print"/>
          <a:stretch>
            <a:fillRect/>
          </a:stretch>
        </p:blipFill>
        <p:spPr>
          <a:xfrm>
            <a:off x="3992467" y="3581925"/>
            <a:ext cx="1828800" cy="1645920"/>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272328764"/>
              </p:ext>
            </p:extLst>
          </p:nvPr>
        </p:nvGraphicFramePr>
        <p:xfrm>
          <a:off x="140521" y="971529"/>
          <a:ext cx="5241373" cy="2476056"/>
        </p:xfrm>
        <a:graphic>
          <a:graphicData uri="http://schemas.openxmlformats.org/drawingml/2006/table">
            <a:tbl>
              <a:tblPr/>
              <a:tblGrid>
                <a:gridCol w="983082">
                  <a:extLst>
                    <a:ext uri="{9D8B030D-6E8A-4147-A177-3AD203B41FA5}">
                      <a16:colId xmlns:a16="http://schemas.microsoft.com/office/drawing/2014/main" val="20000"/>
                    </a:ext>
                  </a:extLst>
                </a:gridCol>
                <a:gridCol w="1631919">
                  <a:extLst>
                    <a:ext uri="{9D8B030D-6E8A-4147-A177-3AD203B41FA5}">
                      <a16:colId xmlns:a16="http://schemas.microsoft.com/office/drawing/2014/main" val="20001"/>
                    </a:ext>
                  </a:extLst>
                </a:gridCol>
                <a:gridCol w="656593">
                  <a:extLst>
                    <a:ext uri="{9D8B030D-6E8A-4147-A177-3AD203B41FA5}">
                      <a16:colId xmlns:a16="http://schemas.microsoft.com/office/drawing/2014/main" val="20002"/>
                    </a:ext>
                  </a:extLst>
                </a:gridCol>
                <a:gridCol w="656593">
                  <a:extLst>
                    <a:ext uri="{9D8B030D-6E8A-4147-A177-3AD203B41FA5}">
                      <a16:colId xmlns:a16="http://schemas.microsoft.com/office/drawing/2014/main" val="20003"/>
                    </a:ext>
                  </a:extLst>
                </a:gridCol>
                <a:gridCol w="656593">
                  <a:extLst>
                    <a:ext uri="{9D8B030D-6E8A-4147-A177-3AD203B41FA5}">
                      <a16:colId xmlns:a16="http://schemas.microsoft.com/office/drawing/2014/main" val="20004"/>
                    </a:ext>
                  </a:extLst>
                </a:gridCol>
                <a:gridCol w="656593">
                  <a:extLst>
                    <a:ext uri="{9D8B030D-6E8A-4147-A177-3AD203B41FA5}">
                      <a16:colId xmlns:a16="http://schemas.microsoft.com/office/drawing/2014/main" val="20005"/>
                    </a:ext>
                  </a:extLst>
                </a:gridCol>
              </a:tblGrid>
              <a:tr h="237255">
                <a:tc rowSpan="2">
                  <a:txBody>
                    <a:bodyPr/>
                    <a:lstStyle/>
                    <a:p>
                      <a:pPr algn="ctr" fontAlgn="ctr"/>
                      <a:r>
                        <a:rPr lang="en-US" sz="800" b="1" i="0" u="none" strike="noStrike" dirty="0">
                          <a:solidFill>
                            <a:srgbClr val="000000"/>
                          </a:solidFill>
                          <a:effectLst/>
                          <a:latin typeface="Arial" panose="020B0604020202020204" pitchFamily="34" charset="0"/>
                        </a:rPr>
                        <a:t>Sub Pathway</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US" sz="800" b="1" i="0" u="none" strike="noStrike" dirty="0">
                          <a:solidFill>
                            <a:srgbClr val="000000"/>
                          </a:solidFill>
                          <a:effectLst/>
                          <a:latin typeface="Arial" panose="020B0604020202020204" pitchFamily="34" charset="0"/>
                        </a:rPr>
                        <a:t>Biochemical Name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fontAlgn="ctr"/>
                      <a:r>
                        <a:rPr lang="en-US" sz="800" b="1" i="0" u="sng" strike="noStrike" dirty="0">
                          <a:solidFill>
                            <a:srgbClr val="000000"/>
                          </a:solidFill>
                          <a:effectLst/>
                          <a:latin typeface="Arial" panose="020B0604020202020204" pitchFamily="34" charset="0"/>
                        </a:rPr>
                        <a:t>Abx</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fontAlgn="ctr"/>
                      <a:r>
                        <a:rPr lang="en-US" sz="800" b="1" i="0" u="sng" strike="noStrike" dirty="0">
                          <a:solidFill>
                            <a:srgbClr val="000000"/>
                          </a:solidFill>
                          <a:effectLst/>
                          <a:latin typeface="Arial" panose="020B0604020202020204" pitchFamily="34" charset="0"/>
                        </a:rPr>
                        <a:t>Ozone</a:t>
                      </a:r>
                      <a:r>
                        <a:rPr lang="en-US" sz="800" b="1" i="0" u="none" strike="noStrike" dirty="0">
                          <a:solidFill>
                            <a:srgbClr val="000000"/>
                          </a:solidFill>
                          <a:effectLst/>
                          <a:latin typeface="Arial" panose="020B0604020202020204" pitchFamily="34" charset="0"/>
                        </a:rPr>
                        <a:t/>
                      </a:r>
                      <a:br>
                        <a:rPr lang="en-US" sz="800" b="1" i="0" u="none" strike="noStrike" dirty="0">
                          <a:solidFill>
                            <a:srgbClr val="000000"/>
                          </a:solidFill>
                          <a:effectLst/>
                          <a:latin typeface="Arial" panose="020B0604020202020204" pitchFamily="34" charset="0"/>
                        </a:rPr>
                      </a:br>
                      <a:r>
                        <a:rPr lang="en-US" sz="800" b="1" i="0" u="none" strike="noStrike" dirty="0">
                          <a:solidFill>
                            <a:srgbClr val="000000"/>
                          </a:solidFill>
                          <a:effectLst/>
                          <a:latin typeface="Arial" panose="020B0604020202020204" pitchFamily="34" charset="0"/>
                        </a:rPr>
                        <a:t>Air</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61040">
                <a:tc vMerge="1">
                  <a:txBody>
                    <a:bodyPr/>
                    <a:lstStyle/>
                    <a:p>
                      <a:endParaRPr lang="en-US"/>
                    </a:p>
                  </a:txBody>
                  <a:tcPr/>
                </a:tc>
                <a:tc vMerge="1">
                  <a:txBody>
                    <a:bodyPr/>
                    <a:lstStyle/>
                    <a:p>
                      <a:endParaRPr lang="en-US"/>
                    </a:p>
                  </a:txBody>
                  <a:tcPr/>
                </a:tc>
                <a:tc>
                  <a:txBody>
                    <a:bodyPr/>
                    <a:lstStyle/>
                    <a:p>
                      <a:pPr algn="ctr" fontAlgn="ctr"/>
                      <a:r>
                        <a:rPr lang="en-US" sz="800" b="1" i="0" u="none" strike="noStrike" dirty="0">
                          <a:solidFill>
                            <a:srgbClr val="000000"/>
                          </a:solidFill>
                          <a:effectLst/>
                          <a:latin typeface="Arial" panose="020B0604020202020204" pitchFamily="34" charset="0"/>
                        </a:rPr>
                        <a:t>Air</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Ozone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H</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O</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00"/>
                          </a:solidFill>
                          <a:effectLst/>
                          <a:latin typeface="Arial" panose="020B0604020202020204" pitchFamily="34" charset="0"/>
                        </a:rPr>
                        <a:t>Abx</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78387">
                <a:tc rowSpan="11">
                  <a:txBody>
                    <a:bodyPr/>
                    <a:lstStyle/>
                    <a:p>
                      <a:pPr algn="l" fontAlgn="ctr"/>
                      <a:r>
                        <a:rPr lang="en-US" sz="800" b="0" i="0" u="none" strike="noStrike" dirty="0">
                          <a:solidFill>
                            <a:srgbClr val="000000"/>
                          </a:solidFill>
                          <a:effectLst/>
                          <a:latin typeface="Arial" panose="020B0604020202020204" pitchFamily="34" charset="0"/>
                        </a:rPr>
                        <a:t>Gamma-glutamyl Amino Acid</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ctr"/>
                      <a:r>
                        <a:rPr lang="en-US" sz="800" b="0" i="0" u="none" strike="noStrike" dirty="0">
                          <a:solidFill>
                            <a:srgbClr val="000000"/>
                          </a:solidFill>
                          <a:effectLst/>
                          <a:latin typeface="Arial" panose="020B0604020202020204" pitchFamily="34" charset="0"/>
                        </a:rPr>
                        <a:t>gamma-glutamylalanine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0.87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1.23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tc>
                  <a:txBody>
                    <a:bodyPr/>
                    <a:lstStyle/>
                    <a:p>
                      <a:pPr algn="ctr" fontAlgn="ctr"/>
                      <a:r>
                        <a:rPr lang="en-US" sz="800" b="1" i="0" u="none" strike="noStrike" dirty="0">
                          <a:solidFill>
                            <a:srgbClr val="FFFF00"/>
                          </a:solidFill>
                          <a:effectLst/>
                          <a:latin typeface="Arial" panose="020B0604020202020204" pitchFamily="34" charset="0"/>
                        </a:rPr>
                        <a:t>1.98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2"/>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gamma-glutamylglutamate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0.46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0.78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1.60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gamma-glutamylglutamine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1" i="0" u="none" strike="noStrike" dirty="0">
                          <a:solidFill>
                            <a:srgbClr val="000080"/>
                          </a:solidFill>
                          <a:effectLst/>
                          <a:latin typeface="Arial" panose="020B0604020202020204" pitchFamily="34" charset="0"/>
                        </a:rPr>
                        <a:t>0.82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1" i="0" u="none" strike="noStrike" dirty="0">
                          <a:solidFill>
                            <a:srgbClr val="FFFF00"/>
                          </a:solidFill>
                          <a:effectLst/>
                          <a:latin typeface="Arial" panose="020B0604020202020204" pitchFamily="34" charset="0"/>
                        </a:rPr>
                        <a:t>1.30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2.16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gamma-glutamylglycine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0.66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1.53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5"/>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gamma-glutamylleucine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1.17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CB"/>
                    </a:solidFill>
                  </a:tcPr>
                </a:tc>
                <a:extLst>
                  <a:ext uri="{0D108BD9-81ED-4DB2-BD59-A6C34878D82A}">
                    <a16:rowId xmlns:a16="http://schemas.microsoft.com/office/drawing/2014/main" val="10006"/>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gamma-glutamyl-epsilon-lysine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1.65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2.19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800" b="1" i="0" u="none" strike="noStrike" dirty="0">
                          <a:solidFill>
                            <a:srgbClr val="FFFF00"/>
                          </a:solidFill>
                          <a:effectLst/>
                          <a:latin typeface="Arial" panose="020B0604020202020204" pitchFamily="34" charset="0"/>
                        </a:rPr>
                        <a:t>1.31</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7"/>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gamma-glutamylmethionine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0.56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0.95</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1.80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8"/>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gamma-glutamylphenylalanine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000080"/>
                          </a:solidFill>
                          <a:effectLst/>
                          <a:latin typeface="Arial" panose="020B0604020202020204" pitchFamily="34" charset="0"/>
                        </a:rPr>
                        <a:t>0.86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0EE90"/>
                    </a:solidFill>
                  </a:tcPr>
                </a:tc>
                <a:tc>
                  <a:txBody>
                    <a:bodyPr/>
                    <a:lstStyle/>
                    <a:p>
                      <a:pPr algn="ctr" fontAlgn="ctr"/>
                      <a:r>
                        <a:rPr lang="en-US" sz="800" b="0" i="0" u="none" strike="noStrike" dirty="0">
                          <a:solidFill>
                            <a:srgbClr val="000000"/>
                          </a:solidFill>
                          <a:effectLst/>
                          <a:latin typeface="Arial" panose="020B0604020202020204" pitchFamily="34" charset="0"/>
                        </a:rPr>
                        <a:t>1.07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1.18</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9"/>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gamma-glutamylthreonine*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0.89</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1.01</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1.17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1.32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0"/>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gamma-glutamyltryptophan</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0.76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1.04</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1.03</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1.40</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1"/>
                  </a:ext>
                </a:extLst>
              </a:tr>
              <a:tr h="178387">
                <a:tc vMerge="1">
                  <a:txBody>
                    <a:bodyPr/>
                    <a:lstStyle/>
                    <a:p>
                      <a:endParaRPr lang="en-US"/>
                    </a:p>
                  </a:txBody>
                  <a:tcPr/>
                </a:tc>
                <a:tc>
                  <a:txBody>
                    <a:bodyPr/>
                    <a:lstStyle/>
                    <a:p>
                      <a:pPr algn="l" fontAlgn="ctr"/>
                      <a:r>
                        <a:rPr lang="en-US" sz="800" b="0" i="0" u="none" strike="noStrike" dirty="0">
                          <a:solidFill>
                            <a:srgbClr val="000000"/>
                          </a:solidFill>
                          <a:effectLst/>
                          <a:latin typeface="Arial" panose="020B0604020202020204" pitchFamily="34" charset="0"/>
                        </a:rPr>
                        <a:t>gamma-glutamyltyrosine</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0.82</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000"/>
                    </a:solidFill>
                  </a:tcPr>
                </a:tc>
                <a:tc>
                  <a:txBody>
                    <a:bodyPr/>
                    <a:lstStyle/>
                    <a:p>
                      <a:pPr algn="ctr" fontAlgn="ctr"/>
                      <a:r>
                        <a:rPr lang="en-US" sz="800" b="0" i="0" u="none" strike="noStrike" dirty="0">
                          <a:solidFill>
                            <a:srgbClr val="000000"/>
                          </a:solidFill>
                          <a:effectLst/>
                          <a:latin typeface="Arial" panose="020B0604020202020204" pitchFamily="34" charset="0"/>
                        </a:rPr>
                        <a:t>1.06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rPr>
                        <a:t>0.97</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800" b="1" i="0" u="none" strike="noStrike" dirty="0">
                          <a:solidFill>
                            <a:srgbClr val="FFFF00"/>
                          </a:solidFill>
                          <a:effectLst/>
                          <a:latin typeface="Arial" panose="020B0604020202020204" pitchFamily="34" charset="0"/>
                        </a:rPr>
                        <a:t>1.26</a:t>
                      </a:r>
                    </a:p>
                  </a:txBody>
                  <a:tcPr marL="8919" marR="8919" marT="89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78447195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New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1504</TotalTime>
  <Words>1453</Words>
  <Application>Microsoft Office PowerPoint</Application>
  <PresentationFormat>On-screen Show (4:3)</PresentationFormat>
  <Paragraphs>531</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Corbel</vt:lpstr>
      <vt:lpstr>Times New Roman</vt:lpstr>
      <vt:lpstr>Wingdings</vt:lpstr>
      <vt:lpstr>New Master</vt:lpstr>
      <vt:lpstr>PowerPoint Presentation</vt:lpstr>
      <vt:lpstr>Study Overview</vt:lpstr>
      <vt:lpstr>Statistical Summary</vt:lpstr>
      <vt:lpstr>Statistical Summary</vt:lpstr>
      <vt:lpstr>Data Display</vt:lpstr>
      <vt:lpstr>Principal Component Analysis: Lung Tissue</vt:lpstr>
      <vt:lpstr>Principal Component Analysis: Serum</vt:lpstr>
      <vt:lpstr>Bile Acids and Potential Hepatotoxicity</vt:lpstr>
      <vt:lpstr>Oxidative Stress and the Gamma-Glutamyl Cycle</vt:lpstr>
      <vt:lpstr>Differential Ozone-Induced Alterations in the Serum Free Fatty Acid Profile</vt:lpstr>
      <vt:lpstr>Polyamine Metabolism</vt:lpstr>
      <vt:lpstr>PowerPoint Presentation</vt:lpstr>
    </vt:vector>
  </TitlesOfParts>
  <Company>Metabolon,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mView Slides</dc:title>
  <dc:creator>Metabolon</dc:creator>
  <cp:lastModifiedBy>Osgood, Ross S</cp:lastModifiedBy>
  <cp:revision>72</cp:revision>
  <dcterms:created xsi:type="dcterms:W3CDTF">2012-12-17T15:48:44Z</dcterms:created>
  <dcterms:modified xsi:type="dcterms:W3CDTF">2019-02-22T15:49:27Z</dcterms:modified>
</cp:coreProperties>
</file>